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7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8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9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0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9" r:id="rId4"/>
    <p:sldMasterId id="2147484089" r:id="rId5"/>
    <p:sldMasterId id="2147484216" r:id="rId6"/>
    <p:sldMasterId id="2147484333" r:id="rId7"/>
    <p:sldMasterId id="2147484369" r:id="rId8"/>
    <p:sldMasterId id="2147484389" r:id="rId9"/>
    <p:sldMasterId id="2147484520" r:id="rId10"/>
    <p:sldMasterId id="2147484539" r:id="rId11"/>
    <p:sldMasterId id="2147484566" r:id="rId12"/>
    <p:sldMasterId id="2147484586" r:id="rId13"/>
    <p:sldMasterId id="2147484605" r:id="rId14"/>
  </p:sldMasterIdLst>
  <p:notesMasterIdLst>
    <p:notesMasterId r:id="rId21"/>
  </p:notesMasterIdLst>
  <p:sldIdLst>
    <p:sldId id="6692" r:id="rId15"/>
    <p:sldId id="265" r:id="rId16"/>
    <p:sldId id="2147374894" r:id="rId17"/>
    <p:sldId id="2147374708" r:id="rId18"/>
    <p:sldId id="2147374884" r:id="rId19"/>
    <p:sldId id="361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sson Mikael" initials="JM" lastIdx="4" clrIdx="0">
    <p:extLst>
      <p:ext uri="{19B8F6BF-5375-455C-9EA6-DF929625EA0E}">
        <p15:presenceInfo xmlns:p15="http://schemas.microsoft.com/office/powerpoint/2012/main" userId="S::mikael.jakobsson@scania.com::5a25cff1-ffe9-4691-af41-aff1ec501257" providerId="AD"/>
      </p:ext>
    </p:extLst>
  </p:cmAuthor>
  <p:cmAuthor id="2" name="Volden Anneli" initials="VA" lastIdx="46" clrIdx="1">
    <p:extLst>
      <p:ext uri="{19B8F6BF-5375-455C-9EA6-DF929625EA0E}">
        <p15:presenceInfo xmlns:p15="http://schemas.microsoft.com/office/powerpoint/2012/main" userId="S::anneli.volden@scania.com::183b5a01-d23b-4209-8ff5-8768a930c637" providerId="AD"/>
      </p:ext>
    </p:extLst>
  </p:cmAuthor>
  <p:cmAuthor id="3" name="Jobenius Maria" initials="JM" lastIdx="3" clrIdx="2">
    <p:extLst>
      <p:ext uri="{19B8F6BF-5375-455C-9EA6-DF929625EA0E}">
        <p15:presenceInfo xmlns:p15="http://schemas.microsoft.com/office/powerpoint/2012/main" userId="S::maria.jobenius@scania.com::4020fd26-2cd9-47d1-932c-44b3dbb45a0c" providerId="AD"/>
      </p:ext>
    </p:extLst>
  </p:cmAuthor>
  <p:cmAuthor id="4" name="Gezelius Moa" initials="GM" lastIdx="12" clrIdx="3">
    <p:extLst>
      <p:ext uri="{19B8F6BF-5375-455C-9EA6-DF929625EA0E}">
        <p15:presenceInfo xmlns:p15="http://schemas.microsoft.com/office/powerpoint/2012/main" userId="S::moa.gezelius@scania.com::e648075b-9fac-4b0b-826d-a3d86662d0e3" providerId="AD"/>
      </p:ext>
    </p:extLst>
  </p:cmAuthor>
  <p:cmAuthor id="5" name="Osbäck Lisa" initials="OL" lastIdx="3" clrIdx="4">
    <p:extLst>
      <p:ext uri="{19B8F6BF-5375-455C-9EA6-DF929625EA0E}">
        <p15:presenceInfo xmlns:p15="http://schemas.microsoft.com/office/powerpoint/2012/main" userId="S::lisa.osback@scania.com::ed4819e8-f1a6-454a-8ba6-77c75f0e0a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20C"/>
    <a:srgbClr val="E35205"/>
    <a:srgbClr val="386E44"/>
    <a:srgbClr val="438151"/>
    <a:srgbClr val="C8C9C7"/>
    <a:srgbClr val="53565A"/>
    <a:srgbClr val="2C5234"/>
    <a:srgbClr val="CC00CC"/>
    <a:srgbClr val="5A0650"/>
    <a:srgbClr val="402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173" autoAdjust="0"/>
  </p:normalViewPr>
  <p:slideViewPr>
    <p:cSldViewPr snapToGrid="0">
      <p:cViewPr varScale="1">
        <p:scale>
          <a:sx n="44" d="100"/>
          <a:sy n="44" d="100"/>
        </p:scale>
        <p:origin x="150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0DC4E-6B08-46ED-8D08-6A521AB6AF46}" type="datetimeFigureOut">
              <a:rPr lang="sv-SE" smtClean="0"/>
              <a:t>2021-11-16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CCAAE-9961-4CE3-9C52-D0A1DBFF1B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13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43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CCAAE-9961-4CE3-9C52-D0A1DBFF1B9A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43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91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CCAAE-9961-4CE3-9C52-D0A1DBFF1B9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8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CCAAE-9961-4CE3-9C52-D0A1DBFF1B9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CCAAE-9961-4CE3-9C52-D0A1DBFF1B9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83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CCAAE-9961-4CE3-9C52-D0A1DBFF1B9A}" type="slidenum">
              <a:rPr kumimoji="0" lang="sv-SE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91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28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53864"/>
      </p:ext>
    </p:extLst>
  </p:cSld>
  <p:clrMapOvr>
    <a:masterClrMapping/>
  </p:clrMapOvr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28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8163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0389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7325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Three Content</a:t>
            </a:r>
          </a:p>
        </p:txBody>
      </p:sp>
      <p:pic>
        <p:nvPicPr>
          <p:cNvPr id="10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73597"/>
      </p:ext>
    </p:extLst>
  </p:cSld>
  <p:clrMapOvr>
    <a:masterClrMapping/>
  </p:clrMapOvr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28 June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04451"/>
      </p:ext>
    </p:extLst>
  </p:cSld>
  <p:clrMapOvr>
    <a:masterClrMapping/>
  </p:clrMapOvr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28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54502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One Image</a:t>
            </a:r>
          </a:p>
        </p:txBody>
      </p:sp>
      <p:pic>
        <p:nvPicPr>
          <p:cNvPr id="9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58364"/>
      </p:ext>
    </p:extLst>
  </p:cSld>
  <p:clrMapOvr>
    <a:masterClrMapping/>
  </p:clrMapOvr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28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180386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0" y="-135898"/>
            <a:ext cx="6123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Two Images</a:t>
            </a:r>
          </a:p>
        </p:txBody>
      </p:sp>
      <p:pic>
        <p:nvPicPr>
          <p:cNvPr id="12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19620"/>
      </p:ext>
    </p:extLst>
  </p:cSld>
  <p:clrMapOvr>
    <a:masterClrMapping/>
  </p:clrMapOvr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28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3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49748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346574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83559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80385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0" y="-135898"/>
            <a:ext cx="690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Three Images</a:t>
            </a:r>
          </a:p>
        </p:txBody>
      </p:sp>
      <p:pic>
        <p:nvPicPr>
          <p:cNvPr id="1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93886"/>
      </p:ext>
    </p:extLst>
  </p:cSld>
  <p:clrMapOvr>
    <a:masterClrMapping/>
  </p:clrMapOvr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15852"/>
      </p:ext>
    </p:extLst>
  </p:cSld>
  <p:clrMapOvr>
    <a:masterClrMapping/>
  </p:clrMapOvr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33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Grey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38769"/>
      </p:ext>
    </p:extLst>
  </p:cSld>
  <p:clrMapOvr>
    <a:masterClrMapping/>
  </p:clrMapOvr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-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35898"/>
            <a:ext cx="12054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Image</a:t>
            </a:r>
          </a:p>
        </p:txBody>
      </p:sp>
    </p:spTree>
    <p:extLst>
      <p:ext uri="{BB962C8B-B14F-4D97-AF65-F5344CB8AC3E}">
        <p14:creationId xmlns:p14="http://schemas.microsoft.com/office/powerpoint/2010/main" val="1057257587"/>
      </p:ext>
    </p:extLst>
  </p:cSld>
  <p:clrMapOvr>
    <a:masterClrMapping/>
  </p:clrMapOvr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28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3113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33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Grey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8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28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3982"/>
      </p:ext>
    </p:extLst>
  </p:cSld>
  <p:clrMapOvr>
    <a:masterClrMapping/>
  </p:clrMapOvr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28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135898"/>
            <a:ext cx="7181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Image</a:t>
            </a:r>
          </a:p>
        </p:txBody>
      </p:sp>
    </p:spTree>
    <p:extLst>
      <p:ext uri="{BB962C8B-B14F-4D97-AF65-F5344CB8AC3E}">
        <p14:creationId xmlns:p14="http://schemas.microsoft.com/office/powerpoint/2010/main" val="737217805"/>
      </p:ext>
    </p:extLst>
  </p:cSld>
  <p:clrMapOvr>
    <a:masterClrMapping/>
  </p:clrMapOvr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255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 - Blue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403042CA-62E7-4472-8EED-DD057BE5B88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4793"/>
      </p:ext>
    </p:extLst>
  </p:cSld>
  <p:clrMapOvr>
    <a:masterClrMapping/>
  </p:clrMapOvr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 - Grey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9AF1D963-4D12-40B8-8C9C-B6D0BAE331C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86251"/>
      </p:ext>
    </p:extLst>
  </p:cSld>
  <p:clrMapOvr>
    <a:masterClrMapping/>
  </p:clrMapOvr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5" name="ScaniaSymbolLar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3" y="1447796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27839"/>
      </p:ext>
    </p:extLst>
  </p:cSld>
  <p:clrMapOvr>
    <a:masterClrMapping/>
  </p:clrMapOvr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7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7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8415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 - Grey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96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9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35898"/>
            <a:ext cx="9137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 - Image</a:t>
            </a:r>
          </a:p>
        </p:txBody>
      </p:sp>
    </p:spTree>
    <p:extLst>
      <p:ext uri="{BB962C8B-B14F-4D97-AF65-F5344CB8AC3E}">
        <p14:creationId xmlns:p14="http://schemas.microsoft.com/office/powerpoint/2010/main" val="41888980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936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487230-BE50-4797-A0BE-47853FF6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AF71929-E15D-4D22-AB8E-D0A17B92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F0A0C93-7530-4D3B-AC82-7258A927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CS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4DABE6-E89A-4E0D-BC2F-C46D68EF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866CF9D-BC8E-4380-BE38-CEE95F095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975257"/>
            <a:ext cx="3492500" cy="1800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26679E60-ACCB-4EA9-B9E1-ACAAEBC653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8" y="4149950"/>
            <a:ext cx="3492500" cy="1800000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D70B4C91-5584-4FCD-AB56-8BC28CE2F9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51338" y="1975257"/>
            <a:ext cx="3492500" cy="1800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21EC0250-D66B-4FF9-8C7A-779044F5AF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51338" y="4149950"/>
            <a:ext cx="3492500" cy="180000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F6359B14-8C96-4D58-BAB1-7DA831B82F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563" y="1975257"/>
            <a:ext cx="3492500" cy="1800000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5863773F-B208-4B69-89B8-5EDF8D5442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3563" y="4149950"/>
            <a:ext cx="3492500" cy="1800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76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-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35898"/>
            <a:ext cx="12054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Image</a:t>
            </a:r>
          </a:p>
        </p:txBody>
      </p:sp>
    </p:spTree>
    <p:extLst>
      <p:ext uri="{BB962C8B-B14F-4D97-AF65-F5344CB8AC3E}">
        <p14:creationId xmlns:p14="http://schemas.microsoft.com/office/powerpoint/2010/main" val="32012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63D8CD1-9A5E-453E-A1A4-2FDC4A8B5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735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8" descr="En bild som visar grön, sitter&#10;&#10;Automatiskt genererad beskrivning">
            <a:extLst>
              <a:ext uri="{FF2B5EF4-FFF2-40B4-BE49-F238E27FC236}">
                <a16:creationId xmlns:a16="http://schemas.microsoft.com/office/drawing/2014/main" id="{8816B37C-D57B-4FDE-8432-CA3D1B31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167" t="13511" r="38781" b="52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D04B279C-9B9D-443C-A39F-255A7E52C922}"/>
              </a:ext>
            </a:extLst>
          </p:cNvPr>
          <p:cNvSpPr/>
          <p:nvPr userDrawn="1"/>
        </p:nvSpPr>
        <p:spPr>
          <a:xfrm rot="10800000">
            <a:off x="0" y="2039112"/>
            <a:ext cx="12192000" cy="4818888"/>
          </a:xfrm>
          <a:prstGeom prst="rect">
            <a:avLst/>
          </a:prstGeom>
          <a:gradFill>
            <a:gsLst>
              <a:gs pos="15000">
                <a:schemeClr val="accent6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October 2021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58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8163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0389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7325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Three Content</a:t>
            </a:r>
          </a:p>
        </p:txBody>
      </p:sp>
      <p:pic>
        <p:nvPicPr>
          <p:cNvPr id="10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6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928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893E0BF-5EF4-4846-B1C0-E4B033DACA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C8C9C7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>
                <a:solidFill>
                  <a:schemeClr val="bg1"/>
                </a:solidFill>
              </a:rPr>
              <a:t>October 2021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271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086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669CFD4-5776-4746-99E4-01CF7BF34D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089000"/>
            <a:ext cx="3492500" cy="2340000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D7944E-2261-498D-BEA5-49967DE6E6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8" y="3609950"/>
            <a:ext cx="3492500" cy="2340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01AF6BA9-09E6-430F-B48F-7FEE93B311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51338" y="1089000"/>
            <a:ext cx="3492500" cy="234000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F5E26777-B175-4324-98AA-33BF46E8E9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51338" y="3609950"/>
            <a:ext cx="3492500" cy="2340000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FF79555F-4AF2-4C05-90BB-D5ED976540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563" y="1089000"/>
            <a:ext cx="3492500" cy="23400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3060736F-C8C6-496E-B7B4-55569091499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3563" y="3609950"/>
            <a:ext cx="3492500" cy="2340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6423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54502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One Image</a:t>
            </a:r>
          </a:p>
        </p:txBody>
      </p:sp>
      <p:pic>
        <p:nvPicPr>
          <p:cNvPr id="9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82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180386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0" y="-135898"/>
            <a:ext cx="6123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Two Images</a:t>
            </a:r>
          </a:p>
        </p:txBody>
      </p:sp>
      <p:pic>
        <p:nvPicPr>
          <p:cNvPr id="12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361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3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49748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346574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83559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80385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0" y="-135898"/>
            <a:ext cx="690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Three Images</a:t>
            </a:r>
          </a:p>
        </p:txBody>
      </p:sp>
      <p:pic>
        <p:nvPicPr>
          <p:cNvPr id="1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7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3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097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33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Grey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715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-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35898"/>
            <a:ext cx="12054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Image</a:t>
            </a:r>
          </a:p>
        </p:txBody>
      </p:sp>
    </p:spTree>
    <p:extLst>
      <p:ext uri="{BB962C8B-B14F-4D97-AF65-F5344CB8AC3E}">
        <p14:creationId xmlns:p14="http://schemas.microsoft.com/office/powerpoint/2010/main" val="3733979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October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060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October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294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October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135898"/>
            <a:ext cx="7181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Image</a:t>
            </a:r>
          </a:p>
        </p:txBody>
      </p:sp>
    </p:spTree>
    <p:extLst>
      <p:ext uri="{BB962C8B-B14F-4D97-AF65-F5344CB8AC3E}">
        <p14:creationId xmlns:p14="http://schemas.microsoft.com/office/powerpoint/2010/main" val="32939383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255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 - Blue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9C19077B-52F0-47AD-9E7F-49EB6A45C0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04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 - Grey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4402A11D-1934-4140-9293-DAE94A9DA4E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207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5" name="ScaniaSymbolLar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3" y="1447796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026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EB5DB0-0CA2-F44B-8BEF-1875FBE5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0183C6E6-4335-4428-AB21-BBACF8148F3A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BBBCC2D-5E45-3F47-9408-BF9F41029F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  <a:prstGeom prst="rect">
            <a:avLst/>
          </a:prstGeom>
        </p:spPr>
        <p:txBody>
          <a:bodyPr lIns="0"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53E049D9-746A-8E42-A7CF-3AD239B93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  <a:prstGeom prst="rect">
            <a:avLst/>
          </a:prstGeom>
        </p:spPr>
        <p:txBody>
          <a:bodyPr lIns="0"/>
          <a:lstStyle>
            <a:lvl1pPr marL="0">
              <a:lnSpc>
                <a:spcPct val="100000"/>
              </a:lnSpc>
              <a:buNone/>
              <a:defRPr sz="2000" b="1" i="0">
                <a:latin typeface="Scania Office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DADBE805-65DB-3946-BC31-C9D4D141FD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  <a:prstGeom prst="rect">
            <a:avLst/>
          </a:prstGeom>
        </p:spPr>
        <p:txBody>
          <a:bodyPr lIns="0"/>
          <a:lstStyle>
            <a:lvl1pPr marL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A35AC6DB-2747-6B49-9A6C-B4C0CC876C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  <a:prstGeom prst="rect">
            <a:avLst/>
          </a:prstGeom>
        </p:spPr>
        <p:txBody>
          <a:bodyPr lIns="0"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23E13B1-7FC8-0345-8E4D-29B53357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5" y="6396945"/>
            <a:ext cx="1168485" cy="213783"/>
          </a:xfrm>
          <a:prstGeom prst="rect">
            <a:avLst/>
          </a:prstGeom>
        </p:spPr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81BC5AC-0D07-964C-B6FE-5004998C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Info class internal 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October 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Info class internal 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BBC825B8-29F7-464F-8840-1E8DDDF2A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8191815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Your name</a:t>
            </a:r>
          </a:p>
        </p:txBody>
      </p:sp>
      <p:sp>
        <p:nvSpPr>
          <p:cNvPr id="7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8415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Title Slide - Grey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GB"/>
              <a:t>Select the image Placeholder and use an image from Scania Image Bank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Your name</a:t>
            </a:r>
          </a:p>
        </p:txBody>
      </p:sp>
      <p:sp>
        <p:nvSpPr>
          <p:cNvPr id="9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35898"/>
            <a:ext cx="9137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Title Slide - Image</a:t>
            </a:r>
          </a:p>
        </p:txBody>
      </p:sp>
    </p:spTree>
    <p:extLst>
      <p:ext uri="{BB962C8B-B14F-4D97-AF65-F5344CB8AC3E}">
        <p14:creationId xmlns:p14="http://schemas.microsoft.com/office/powerpoint/2010/main" val="5872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8163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0389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7325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Three Content</a:t>
            </a:r>
          </a:p>
        </p:txBody>
      </p:sp>
      <p:pic>
        <p:nvPicPr>
          <p:cNvPr id="10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54502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One Image</a:t>
            </a:r>
          </a:p>
        </p:txBody>
      </p:sp>
      <p:pic>
        <p:nvPicPr>
          <p:cNvPr id="9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180386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-135898"/>
            <a:ext cx="6123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Two Images</a:t>
            </a:r>
          </a:p>
        </p:txBody>
      </p:sp>
      <p:pic>
        <p:nvPicPr>
          <p:cNvPr id="12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042611"/>
            <a:ext cx="3492501" cy="1907339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3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49748" y="4042611"/>
            <a:ext cx="3492501" cy="1907339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346574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83559" y="4042611"/>
            <a:ext cx="3492501" cy="1907339"/>
          </a:xfrm>
        </p:spPr>
        <p:txBody>
          <a:bodyPr/>
          <a:lstStyle/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80385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-135898"/>
            <a:ext cx="690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Three Images</a:t>
            </a:r>
          </a:p>
        </p:txBody>
      </p:sp>
      <p:pic>
        <p:nvPicPr>
          <p:cNvPr id="16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135898"/>
            <a:ext cx="7181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Image</a:t>
            </a:r>
          </a:p>
        </p:txBody>
      </p:sp>
    </p:spTree>
    <p:extLst>
      <p:ext uri="{BB962C8B-B14F-4D97-AF65-F5344CB8AC3E}">
        <p14:creationId xmlns:p14="http://schemas.microsoft.com/office/powerpoint/2010/main" val="28981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s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2" y="1419288"/>
            <a:ext cx="3708000" cy="223200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265473" y="1419288"/>
            <a:ext cx="3672000" cy="223200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7982184" y="1419288"/>
            <a:ext cx="3708000" cy="223200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-135898"/>
            <a:ext cx="690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Three Images</a:t>
            </a:r>
          </a:p>
        </p:txBody>
      </p:sp>
      <p:pic>
        <p:nvPicPr>
          <p:cNvPr id="16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0FCC2CD8-4EA5-4B9E-B7BA-FD4E437D2FD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15937" y="3699422"/>
            <a:ext cx="3708000" cy="225000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D437B912-9A6E-4D39-BDF6-D03DFA0DC1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68648" y="3699422"/>
            <a:ext cx="3672000" cy="225000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6A36AD96-DC4B-401B-B71D-0B681D010A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85359" y="3699422"/>
            <a:ext cx="3708000" cy="225000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en-GB"/>
              <a:t>Click to add picture or use an image from Scania Image Bank</a:t>
            </a:r>
          </a:p>
        </p:txBody>
      </p:sp>
    </p:spTree>
    <p:extLst>
      <p:ext uri="{BB962C8B-B14F-4D97-AF65-F5344CB8AC3E}">
        <p14:creationId xmlns:p14="http://schemas.microsoft.com/office/powerpoint/2010/main" val="14633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1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33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Chapter Divider - Grey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9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-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GB"/>
              <a:t>Select the image Placeholder and use an image from Scania Image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35898"/>
            <a:ext cx="12054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Chapter Divider - Image</a:t>
            </a:r>
          </a:p>
        </p:txBody>
      </p:sp>
    </p:spTree>
    <p:extLst>
      <p:ext uri="{BB962C8B-B14F-4D97-AF65-F5344CB8AC3E}">
        <p14:creationId xmlns:p14="http://schemas.microsoft.com/office/powerpoint/2010/main" val="17285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GB"/>
              <a:t>“Click to add quote, lorem ipsum dolor sit amet, consectetur adipiscing elit. Morbi vulputate orci id purus elementum feugiat.”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GB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GB"/>
              <a:t>“Click to add quote, lorem ipsum dolor sit amet, consectetur adipiscing elit. Morbi vulputate orci id purus elementum feugiat.”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GB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Select the image Placeholder and use an image from Scania Image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GB"/>
              <a:t>“Click to add quote, lorem ipsum dolor sit amet, consectetur adipiscing elit. Morbi vulputate orci id purus elementum feugiat.”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GB"/>
              <a:t>Click to add source of quotation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135898"/>
            <a:ext cx="7181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Quote - Image</a:t>
            </a:r>
          </a:p>
        </p:txBody>
      </p:sp>
    </p:spTree>
    <p:extLst>
      <p:ext uri="{BB962C8B-B14F-4D97-AF65-F5344CB8AC3E}">
        <p14:creationId xmlns:p14="http://schemas.microsoft.com/office/powerpoint/2010/main" val="5291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GB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GB"/>
              <a:t>Click to add Company name, Title, Department, Phone number,</a:t>
            </a:r>
            <a:br>
              <a:rPr lang="en-GB"/>
            </a:br>
            <a:r>
              <a:rPr lang="en-GB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255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Last Page - Blue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GB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GB"/>
              <a:t>Click to add Company name, Title, Department, Phone number,</a:t>
            </a:r>
            <a:br>
              <a:rPr lang="en-GB"/>
            </a:br>
            <a:r>
              <a:rPr lang="en-GB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Last Page - Grey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2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b="1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4" name="ScaniaSymbolLarge">
            <a:extLst>
              <a:ext uri="{FF2B5EF4-FFF2-40B4-BE49-F238E27FC236}">
                <a16:creationId xmlns:a16="http://schemas.microsoft.com/office/drawing/2014/main" id="{51FFBF36-3FAD-48EA-A869-70BB99D6F3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3" y="1447796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6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255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 - Blue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6007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7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8415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 - Grey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447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9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35898"/>
            <a:ext cx="9137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 - Image</a:t>
            </a:r>
          </a:p>
        </p:txBody>
      </p:sp>
    </p:spTree>
    <p:extLst>
      <p:ext uri="{BB962C8B-B14F-4D97-AF65-F5344CB8AC3E}">
        <p14:creationId xmlns:p14="http://schemas.microsoft.com/office/powerpoint/2010/main" val="43352000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19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XL / Malin Ekelund, Ingrid Kroon/ HR Complience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2498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19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XL / Malin Ekelund, Ingrid Kroon/ HR Complience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8163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0389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7325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Three Content</a:t>
            </a:r>
          </a:p>
        </p:txBody>
      </p:sp>
      <p:pic>
        <p:nvPicPr>
          <p:cNvPr id="10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395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19 September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XL / Malin Ekelund, Ingrid Kroon/ HR Complience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89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19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XL / Malin Ekelund, Ingrid Kroon/ HR Complience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54502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One Image</a:t>
            </a:r>
          </a:p>
        </p:txBody>
      </p:sp>
      <p:pic>
        <p:nvPicPr>
          <p:cNvPr id="9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6541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19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XL / Malin Ekelund, Ingrid Kroon/ HR Complience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180386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0" y="-135898"/>
            <a:ext cx="6123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Two Images</a:t>
            </a:r>
          </a:p>
        </p:txBody>
      </p:sp>
      <p:pic>
        <p:nvPicPr>
          <p:cNvPr id="12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225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19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XL / Malin Ekelund, Ingrid Kroon/ HR Complience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3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49748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346574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83559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80385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0" y="-135898"/>
            <a:ext cx="690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Three Images</a:t>
            </a:r>
          </a:p>
        </p:txBody>
      </p:sp>
      <p:pic>
        <p:nvPicPr>
          <p:cNvPr id="1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480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8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 - Grey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33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Grey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664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-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35898"/>
            <a:ext cx="12054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Image</a:t>
            </a:r>
          </a:p>
        </p:txBody>
      </p:sp>
    </p:spTree>
    <p:extLst>
      <p:ext uri="{BB962C8B-B14F-4D97-AF65-F5344CB8AC3E}">
        <p14:creationId xmlns:p14="http://schemas.microsoft.com/office/powerpoint/2010/main" val="31816638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19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XL / Malin Ekelund, Ingrid Kroon/ HR Complience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504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19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XL / Malin Ekelund, Ingrid Kroon/ HR Complience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397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19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XL / Malin Ekelund, Ingrid Kroon/ HR Complience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135898"/>
            <a:ext cx="7181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Image</a:t>
            </a:r>
          </a:p>
        </p:txBody>
      </p:sp>
    </p:spTree>
    <p:extLst>
      <p:ext uri="{BB962C8B-B14F-4D97-AF65-F5344CB8AC3E}">
        <p14:creationId xmlns:p14="http://schemas.microsoft.com/office/powerpoint/2010/main" val="12047418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255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 - Blue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CBCC0785-E51D-4198-A778-0D844B5529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109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 - Grey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6C6BB674-FF5D-4866-A536-B28B4C017BC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12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5" name="ScaniaSymbolLar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3" y="1447796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876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31903"/>
      </p:ext>
    </p:extLst>
  </p:cSld>
  <p:clrMapOvr>
    <a:masterClrMapping/>
  </p:clrMapOvr>
  <p:hf hdr="0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7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8415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 - Grey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1452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5" name="ScaniaSymbolLar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3" y="1447796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8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EB5DB0-0CA2-F44B-8BEF-1875FBE5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0183C6E6-4335-4428-AB21-BBACF8148F3A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BBBCC2D-5E45-3F47-9408-BF9F41029F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  <a:prstGeom prst="rect">
            <a:avLst/>
          </a:prstGeom>
        </p:spPr>
        <p:txBody>
          <a:bodyPr lIns="0"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53E049D9-746A-8E42-A7CF-3AD239B93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  <a:prstGeom prst="rect">
            <a:avLst/>
          </a:prstGeom>
        </p:spPr>
        <p:txBody>
          <a:bodyPr lIns="0"/>
          <a:lstStyle>
            <a:lvl1pPr marL="0">
              <a:lnSpc>
                <a:spcPct val="100000"/>
              </a:lnSpc>
              <a:buNone/>
              <a:defRPr sz="2000" b="1" i="0">
                <a:latin typeface="Scania Office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DADBE805-65DB-3946-BC31-C9D4D141FD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  <a:prstGeom prst="rect">
            <a:avLst/>
          </a:prstGeom>
        </p:spPr>
        <p:txBody>
          <a:bodyPr lIns="0"/>
          <a:lstStyle>
            <a:lvl1pPr marL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A35AC6DB-2747-6B49-9A6C-B4C0CC876C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  <a:prstGeom prst="rect">
            <a:avLst/>
          </a:prstGeom>
        </p:spPr>
        <p:txBody>
          <a:bodyPr lIns="0"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23E13B1-7FC8-0345-8E4D-29B53357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5" y="6396945"/>
            <a:ext cx="1168485" cy="213783"/>
          </a:xfrm>
          <a:prstGeom prst="rect">
            <a:avLst/>
          </a:prstGeom>
        </p:spPr>
        <p:txBody>
          <a:bodyPr/>
          <a:lstStyle/>
          <a:p>
            <a:r>
              <a:rPr lang="sv-SE"/>
              <a:t>Date / </a:t>
            </a:r>
            <a:r>
              <a:rPr lang="sv-SE" err="1"/>
              <a:t>Month</a:t>
            </a:r>
            <a:r>
              <a:rPr lang="sv-SE"/>
              <a:t> / </a:t>
            </a:r>
            <a:r>
              <a:rPr lang="sv-SE" err="1"/>
              <a:t>Year</a:t>
            </a: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81BC5AC-0D07-964C-B6FE-5004998C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Info class internal Department / Name / Subject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77326"/>
      </p:ext>
    </p:extLst>
  </p:cSld>
  <p:clrMapOvr>
    <a:masterClrMapping/>
  </p:clrMapOvr>
  <p:hf hdr="0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EB5DB0-0CA2-F44B-8BEF-1875FBE5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0183C6E6-4335-4428-AB21-BBACF8148F3A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BBBCC2D-5E45-3F47-9408-BF9F41029F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  <a:prstGeom prst="rect">
            <a:avLst/>
          </a:prstGeom>
        </p:spPr>
        <p:txBody>
          <a:bodyPr lIns="0"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53E049D9-746A-8E42-A7CF-3AD239B93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  <a:prstGeom prst="rect">
            <a:avLst/>
          </a:prstGeom>
        </p:spPr>
        <p:txBody>
          <a:bodyPr lIns="0"/>
          <a:lstStyle>
            <a:lvl1pPr marL="0">
              <a:lnSpc>
                <a:spcPct val="100000"/>
              </a:lnSpc>
              <a:buNone/>
              <a:defRPr sz="2000" b="1" i="0">
                <a:latin typeface="Scania Office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DADBE805-65DB-3946-BC31-C9D4D141FD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  <a:prstGeom prst="rect">
            <a:avLst/>
          </a:prstGeom>
        </p:spPr>
        <p:txBody>
          <a:bodyPr lIns="0"/>
          <a:lstStyle>
            <a:lvl1pPr marL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A35AC6DB-2747-6B49-9A6C-B4C0CC876C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  <a:prstGeom prst="rect">
            <a:avLst/>
          </a:prstGeom>
        </p:spPr>
        <p:txBody>
          <a:bodyPr lIns="0"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23E13B1-7FC8-0345-8E4D-29B53357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5" y="6396945"/>
            <a:ext cx="1168485" cy="213783"/>
          </a:xfrm>
          <a:prstGeom prst="rect">
            <a:avLst/>
          </a:prstGeom>
        </p:spPr>
        <p:txBody>
          <a:bodyPr/>
          <a:lstStyle/>
          <a:p>
            <a:r>
              <a:rPr lang="sv-SE"/>
              <a:t>Date / </a:t>
            </a:r>
            <a:r>
              <a:rPr lang="sv-SE" err="1"/>
              <a:t>Month</a:t>
            </a:r>
            <a:r>
              <a:rPr lang="sv-SE"/>
              <a:t> / </a:t>
            </a:r>
            <a:r>
              <a:rPr lang="sv-SE" err="1"/>
              <a:t>Year</a:t>
            </a: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81BC5AC-0D07-964C-B6FE-5004998C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Info class internal Department / Name / Subject</a:t>
            </a:r>
            <a:endParaRPr lang="en-US"/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508EBE3-7DF6-FC4A-AA5F-DFE3EB9408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1650" y="0"/>
            <a:ext cx="5340350" cy="6858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61425764"/>
      </p:ext>
    </p:extLst>
  </p:cSld>
  <p:clrMapOvr>
    <a:masterClrMapping/>
  </p:clrMapOvr>
  <p:hf hdr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9">
            <a:extLst>
              <a:ext uri="{FF2B5EF4-FFF2-40B4-BE49-F238E27FC236}">
                <a16:creationId xmlns:a16="http://schemas.microsoft.com/office/drawing/2014/main" id="{427915FE-E969-B342-A540-5AE0229B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0183C6E6-4335-4428-AB21-BBACF8148F3A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F70C5B2F-479D-5B45-87DD-CB295E4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5" y="6396945"/>
            <a:ext cx="1168485" cy="213783"/>
          </a:xfrm>
          <a:prstGeom prst="rect">
            <a:avLst/>
          </a:prstGeom>
        </p:spPr>
        <p:txBody>
          <a:bodyPr/>
          <a:lstStyle/>
          <a:p>
            <a:r>
              <a:rPr lang="sv-SE"/>
              <a:t>Date / </a:t>
            </a:r>
            <a:r>
              <a:rPr lang="sv-SE" err="1"/>
              <a:t>Month</a:t>
            </a:r>
            <a:r>
              <a:rPr lang="sv-SE"/>
              <a:t> / </a:t>
            </a:r>
            <a:r>
              <a:rPr lang="sv-SE" err="1"/>
              <a:t>Year</a:t>
            </a:r>
            <a:endParaRPr lang="en-US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09F09400-441E-AB4B-B3A8-F50C6108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Info class internal Department / Name / Subject</a:t>
            </a:r>
            <a:endParaRPr lang="en-US"/>
          </a:p>
        </p:txBody>
      </p:sp>
      <p:sp>
        <p:nvSpPr>
          <p:cNvPr id="34" name="Text Placeholder 34">
            <a:extLst>
              <a:ext uri="{FF2B5EF4-FFF2-40B4-BE49-F238E27FC236}">
                <a16:creationId xmlns:a16="http://schemas.microsoft.com/office/drawing/2014/main" id="{C9B97D5A-A34C-684C-B2BF-115D93AE33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  <a:prstGeom prst="rect">
            <a:avLst/>
          </a:prstGeom>
        </p:spPr>
        <p:txBody>
          <a:bodyPr lIns="0"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22592465"/>
      </p:ext>
    </p:extLst>
  </p:cSld>
  <p:clrMapOvr>
    <a:masterClrMapping/>
  </p:clrMapOvr>
  <p:hf hdr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5935" y="6396945"/>
            <a:ext cx="1197361" cy="213783"/>
          </a:xfrm>
          <a:prstGeom prst="rect">
            <a:avLst/>
          </a:prstGeom>
        </p:spPr>
        <p:txBody>
          <a:bodyPr/>
          <a:lstStyle/>
          <a:p>
            <a:r>
              <a:rPr lang="sv-SE"/>
              <a:t>Date / </a:t>
            </a:r>
            <a:r>
              <a:rPr lang="sv-SE" err="1"/>
              <a:t>Month</a:t>
            </a:r>
            <a:r>
              <a:rPr lang="sv-SE"/>
              <a:t> / </a:t>
            </a:r>
            <a:r>
              <a:rPr lang="sv-SE" err="1"/>
              <a:t>Year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Info class internal Department / Name / Subject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0183C6E6-4335-4428-AB21-BBACF8148F3A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D09AD5D5-0AD9-DA49-85C8-C375F8AB6F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  <a:prstGeom prst="rect">
            <a:avLst/>
          </a:prstGeom>
        </p:spPr>
        <p:txBody>
          <a:bodyPr lIns="0"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3923363"/>
      </p:ext>
    </p:extLst>
  </p:cSld>
  <p:clrMapOvr>
    <a:masterClrMapping/>
  </p:clrMapOvr>
  <p:hf hdr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95739"/>
      </p:ext>
    </p:extLst>
  </p:cSld>
  <p:clrMapOvr>
    <a:masterClrMapping/>
  </p:clrMapOvr>
  <p:hf hdr="0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33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Grey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3880"/>
      </p:ext>
    </p:extLst>
  </p:cSld>
  <p:clrMapOvr>
    <a:masterClrMapping/>
  </p:clrMapOvr>
  <p:hf hdr="0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ast Page/Chapter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4E663BB-15EB-0E4E-BF7B-97BE57D80D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8933" y="1443307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5657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7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8415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 - Grey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7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8415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 - Grey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79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9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35898"/>
            <a:ext cx="9137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 - Image</a:t>
            </a:r>
          </a:p>
        </p:txBody>
      </p:sp>
    </p:spTree>
    <p:extLst>
      <p:ext uri="{BB962C8B-B14F-4D97-AF65-F5344CB8AC3E}">
        <p14:creationId xmlns:p14="http://schemas.microsoft.com/office/powerpoint/2010/main" val="1360725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487230-BE50-4797-A0BE-47853FF6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AF71929-E15D-4D22-AB8E-D0A17B92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F0A0C93-7530-4D3B-AC82-7258A927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4DABE6-E89A-4E0D-BC2F-C46D68EF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866CF9D-BC8E-4380-BE38-CEE95F095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975257"/>
            <a:ext cx="3492500" cy="1800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26679E60-ACCB-4EA9-B9E1-ACAAEBC653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8" y="4149950"/>
            <a:ext cx="3492500" cy="1800000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D70B4C91-5584-4FCD-AB56-8BC28CE2F9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51338" y="1975257"/>
            <a:ext cx="3492500" cy="1800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21EC0250-D66B-4FF9-8C7A-779044F5AF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51338" y="4149950"/>
            <a:ext cx="3492500" cy="180000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F6359B14-8C96-4D58-BAB1-7DA831B82FD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563" y="1975257"/>
            <a:ext cx="3492500" cy="1800000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5863773F-B208-4B69-89B8-5EDF8D5442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3563" y="4149950"/>
            <a:ext cx="3492500" cy="1800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932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863D8CD1-9A5E-453E-A1A4-2FDC4A8B5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7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8" descr="En bild som visar grön, sitter&#10;&#10;Automatiskt genererad beskrivning">
            <a:extLst>
              <a:ext uri="{FF2B5EF4-FFF2-40B4-BE49-F238E27FC236}">
                <a16:creationId xmlns:a16="http://schemas.microsoft.com/office/drawing/2014/main" id="{8816B37C-D57B-4FDE-8432-CA3D1B3159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167" t="13511" r="38781" b="52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D04B279C-9B9D-443C-A39F-255A7E52C922}"/>
              </a:ext>
            </a:extLst>
          </p:cNvPr>
          <p:cNvSpPr/>
          <p:nvPr userDrawn="1"/>
        </p:nvSpPr>
        <p:spPr>
          <a:xfrm rot="10800000">
            <a:off x="0" y="2039112"/>
            <a:ext cx="12192000" cy="4818888"/>
          </a:xfrm>
          <a:prstGeom prst="rect">
            <a:avLst/>
          </a:prstGeom>
          <a:gradFill>
            <a:gsLst>
              <a:gs pos="15000">
                <a:schemeClr val="accent6"/>
              </a:gs>
              <a:gs pos="100000">
                <a:schemeClr val="accent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00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8163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0389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7325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Three Content</a:t>
            </a:r>
          </a:p>
        </p:txBody>
      </p:sp>
      <p:pic>
        <p:nvPicPr>
          <p:cNvPr id="10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42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2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893E0BF-5EF4-4846-B1C0-E4B033DACA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C8C9C7"/>
          </a:solidFill>
        </p:spPr>
        <p:txBody>
          <a:bodyPr/>
          <a:lstStyle/>
          <a:p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25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2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9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35898"/>
            <a:ext cx="9137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 - Image</a:t>
            </a:r>
          </a:p>
        </p:txBody>
      </p:sp>
    </p:spTree>
    <p:extLst>
      <p:ext uri="{BB962C8B-B14F-4D97-AF65-F5344CB8AC3E}">
        <p14:creationId xmlns:p14="http://schemas.microsoft.com/office/powerpoint/2010/main" val="5456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669CFD4-5776-4746-99E4-01CF7BF34D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089000"/>
            <a:ext cx="3492500" cy="2340000"/>
          </a:xfr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AED7944E-2261-498D-BEA5-49967DE6E6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5938" y="3609950"/>
            <a:ext cx="3492500" cy="2340000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01AF6BA9-09E6-430F-B48F-7FEE93B311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51338" y="1089000"/>
            <a:ext cx="3492500" cy="234000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F5E26777-B175-4324-98AA-33BF46E8E9A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51338" y="3609950"/>
            <a:ext cx="3492500" cy="2340000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 7">
            <a:extLst>
              <a:ext uri="{FF2B5EF4-FFF2-40B4-BE49-F238E27FC236}">
                <a16:creationId xmlns:a16="http://schemas.microsoft.com/office/drawing/2014/main" id="{FF79555F-4AF2-4C05-90BB-D5ED976540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563" y="1089000"/>
            <a:ext cx="3492500" cy="2340000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 7">
            <a:extLst>
              <a:ext uri="{FF2B5EF4-FFF2-40B4-BE49-F238E27FC236}">
                <a16:creationId xmlns:a16="http://schemas.microsoft.com/office/drawing/2014/main" id="{3060736F-C8C6-496E-B7B4-55569091499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3563" y="3609950"/>
            <a:ext cx="3492500" cy="2340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292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54502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One Image</a:t>
            </a:r>
          </a:p>
        </p:txBody>
      </p:sp>
      <p:pic>
        <p:nvPicPr>
          <p:cNvPr id="9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97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180386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0" y="-135898"/>
            <a:ext cx="6123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Two Images</a:t>
            </a:r>
          </a:p>
        </p:txBody>
      </p:sp>
      <p:pic>
        <p:nvPicPr>
          <p:cNvPr id="12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33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3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49748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346574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83559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80385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0" y="-135898"/>
            <a:ext cx="690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Three Images</a:t>
            </a:r>
          </a:p>
        </p:txBody>
      </p:sp>
      <p:pic>
        <p:nvPicPr>
          <p:cNvPr id="1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1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84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333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Grey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31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 -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-135898"/>
            <a:ext cx="120545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Image</a:t>
            </a:r>
          </a:p>
        </p:txBody>
      </p:sp>
    </p:spTree>
    <p:extLst>
      <p:ext uri="{BB962C8B-B14F-4D97-AF65-F5344CB8AC3E}">
        <p14:creationId xmlns:p14="http://schemas.microsoft.com/office/powerpoint/2010/main" val="2539987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2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9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-135898"/>
            <a:ext cx="7181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Image</a:t>
            </a:r>
          </a:p>
        </p:txBody>
      </p:sp>
    </p:spTree>
    <p:extLst>
      <p:ext uri="{BB962C8B-B14F-4D97-AF65-F5344CB8AC3E}">
        <p14:creationId xmlns:p14="http://schemas.microsoft.com/office/powerpoint/2010/main" val="429386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255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 - Blue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9C19077B-52F0-47AD-9E7F-49EB6A45C0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908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6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 - Grey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1" name="ScaniaWordmark">
            <a:extLst>
              <a:ext uri="{FF2B5EF4-FFF2-40B4-BE49-F238E27FC236}">
                <a16:creationId xmlns:a16="http://schemas.microsoft.com/office/drawing/2014/main" id="{4402A11D-1934-4140-9293-DAE94A9DA4E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0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5" name="ScaniaSymbolLar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33" y="1447796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72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EB5DB0-0CA2-F44B-8BEF-1875FBE5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0183C6E6-4335-4428-AB21-BBACF8148F3A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BBBCC2D-5E45-3F47-9408-BF9F41029F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  <a:prstGeom prst="rect">
            <a:avLst/>
          </a:prstGeom>
        </p:spPr>
        <p:txBody>
          <a:bodyPr lIns="0"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53E049D9-746A-8E42-A7CF-3AD239B93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  <a:prstGeom prst="rect">
            <a:avLst/>
          </a:prstGeom>
        </p:spPr>
        <p:txBody>
          <a:bodyPr lIns="0"/>
          <a:lstStyle>
            <a:lvl1pPr marL="0">
              <a:lnSpc>
                <a:spcPct val="100000"/>
              </a:lnSpc>
              <a:buNone/>
              <a:defRPr sz="2000" b="1" i="0">
                <a:latin typeface="Scania Office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DADBE805-65DB-3946-BC31-C9D4D141FD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  <a:prstGeom prst="rect">
            <a:avLst/>
          </a:prstGeom>
        </p:spPr>
        <p:txBody>
          <a:bodyPr lIns="0"/>
          <a:lstStyle>
            <a:lvl1pPr marL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A35AC6DB-2747-6B49-9A6C-B4C0CC876C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  <a:prstGeom prst="rect">
            <a:avLst/>
          </a:prstGeom>
        </p:spPr>
        <p:txBody>
          <a:bodyPr lIns="0"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23E13B1-7FC8-0345-8E4D-29B53357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5" y="6396945"/>
            <a:ext cx="1168485" cy="213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81BC5AC-0D07-964C-B6FE-5004998C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</p:spTree>
    <p:extLst>
      <p:ext uri="{BB962C8B-B14F-4D97-AF65-F5344CB8AC3E}">
        <p14:creationId xmlns:p14="http://schemas.microsoft.com/office/powerpoint/2010/main" val="258346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BBC825B8-29F7-464F-8840-1E8DDDF2A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50175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E4B5350-1898-6041-AFFA-239A53EEFB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</p:spPr>
        <p:txBody>
          <a:bodyPr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A63F41A-5504-0A44-9A97-F2E1E6E0F5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1" i="0">
                <a:latin typeface="Scania Office 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D44FA19B-433A-1C41-8DE8-85CC42123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</p:spPr>
        <p:txBody>
          <a:bodyPr/>
          <a:lstStyle>
            <a:lvl1pPr marL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D128443C-AA67-8A49-B441-10EFA59D66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35802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8" name="ScaniaWordmark">
            <a:extLst>
              <a:ext uri="{FF2B5EF4-FFF2-40B4-BE49-F238E27FC236}">
                <a16:creationId xmlns:a16="http://schemas.microsoft.com/office/drawing/2014/main" id="{6CD53AA8-52CD-A440-AB13-7FD12180469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34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8D621329-1A08-6E4E-9F69-1D0F2D2052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1650" y="0"/>
            <a:ext cx="5340350" cy="685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45A9EB0-7927-B04E-A77B-C2B167B251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</p:spPr>
        <p:txBody>
          <a:bodyPr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40850B0-EE46-534D-B13D-2EB306610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1" i="0">
                <a:latin typeface="Scania Office 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311317E-0327-1F4B-9973-DDFE818C79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</p:spPr>
        <p:txBody>
          <a:bodyPr/>
          <a:lstStyle>
            <a:lvl1pPr marL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448B2A-D6E6-7348-ACA2-059EE981EC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78" y="194153"/>
            <a:ext cx="704986" cy="676406"/>
          </a:xfrm>
          <a:prstGeom prst="rect">
            <a:avLst/>
          </a:prstGeo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DC5F16F-34A6-3340-B731-FEFF9A281F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70120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BBC825B8-29F7-464F-8840-1E8DDDF2A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52244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9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8163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0389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7325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Three Content</a:t>
            </a:r>
          </a:p>
        </p:txBody>
      </p:sp>
      <p:pic>
        <p:nvPicPr>
          <p:cNvPr id="10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hapter Divider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61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E4B5350-1898-6041-AFFA-239A53EEFB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</p:spPr>
        <p:txBody>
          <a:bodyPr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A63F41A-5504-0A44-9A97-F2E1E6E0F5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1" i="0">
                <a:solidFill>
                  <a:schemeClr val="bg1"/>
                </a:solidFill>
                <a:latin typeface="Scania Office 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D44FA19B-433A-1C41-8DE8-85CC42123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</p:spPr>
        <p:txBody>
          <a:bodyPr/>
          <a:lstStyle>
            <a:lvl1pPr marL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D128443C-AA67-8A49-B441-10EFA59D66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>
                <a:solidFill>
                  <a:schemeClr val="bg1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6746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09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8635956-167C-E646-B779-9B24126BAF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8933" y="1443307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6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EB5DB0-0CA2-F44B-8BEF-1875FBE5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0183C6E6-4335-4428-AB21-BBACF8148F3A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BBBCC2D-5E45-3F47-9408-BF9F41029F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  <a:prstGeom prst="rect">
            <a:avLst/>
          </a:prstGeom>
        </p:spPr>
        <p:txBody>
          <a:bodyPr lIns="0"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53E049D9-746A-8E42-A7CF-3AD239B93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  <a:prstGeom prst="rect">
            <a:avLst/>
          </a:prstGeom>
        </p:spPr>
        <p:txBody>
          <a:bodyPr lIns="0"/>
          <a:lstStyle>
            <a:lvl1pPr marL="0">
              <a:lnSpc>
                <a:spcPct val="100000"/>
              </a:lnSpc>
              <a:buNone/>
              <a:defRPr sz="2000" b="1" i="0">
                <a:latin typeface="Scania Office 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DADBE805-65DB-3946-BC31-C9D4D141FD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  <a:prstGeom prst="rect">
            <a:avLst/>
          </a:prstGeom>
        </p:spPr>
        <p:txBody>
          <a:bodyPr lIns="0"/>
          <a:lstStyle>
            <a:lvl1pPr marL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14" name="Text Placeholder 34">
            <a:extLst>
              <a:ext uri="{FF2B5EF4-FFF2-40B4-BE49-F238E27FC236}">
                <a16:creationId xmlns:a16="http://schemas.microsoft.com/office/drawing/2014/main" id="{A35AC6DB-2747-6B49-9A6C-B4C0CC876C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  <a:prstGeom prst="rect">
            <a:avLst/>
          </a:prstGeom>
        </p:spPr>
        <p:txBody>
          <a:bodyPr lIns="0"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23E13B1-7FC8-0345-8E4D-29B53357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935" y="6396945"/>
            <a:ext cx="1168485" cy="213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81BC5AC-0D07-964C-B6FE-5004998C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</p:spTree>
    <p:extLst>
      <p:ext uri="{BB962C8B-B14F-4D97-AF65-F5344CB8AC3E}">
        <p14:creationId xmlns:p14="http://schemas.microsoft.com/office/powerpoint/2010/main" val="40621370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E4B5350-1898-6041-AFFA-239A53EEFB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</p:spPr>
        <p:txBody>
          <a:bodyPr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A63F41A-5504-0A44-9A97-F2E1E6E0F5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1" i="0">
                <a:latin typeface="Scania Office 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D44FA19B-433A-1C41-8DE8-85CC42123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</p:spPr>
        <p:txBody>
          <a:bodyPr/>
          <a:lstStyle>
            <a:lvl1pPr marL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D128443C-AA67-8A49-B441-10EFA59D66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077692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8" name="ScaniaWordmark">
            <a:extLst>
              <a:ext uri="{FF2B5EF4-FFF2-40B4-BE49-F238E27FC236}">
                <a16:creationId xmlns:a16="http://schemas.microsoft.com/office/drawing/2014/main" id="{6CD53AA8-52CD-A440-AB13-7FD12180469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62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8D621329-1A08-6E4E-9F69-1D0F2D2052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1650" y="0"/>
            <a:ext cx="5340350" cy="685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45A9EB0-7927-B04E-A77B-C2B167B251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</p:spPr>
        <p:txBody>
          <a:bodyPr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40850B0-EE46-534D-B13D-2EB306610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1" i="0">
                <a:latin typeface="Scania Office 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311317E-0327-1F4B-9973-DDFE818C79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</p:spPr>
        <p:txBody>
          <a:bodyPr/>
          <a:lstStyle>
            <a:lvl1pPr marL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448B2A-D6E6-7348-ACA2-059EE981EC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78" y="194153"/>
            <a:ext cx="704986" cy="676406"/>
          </a:xfrm>
          <a:prstGeom prst="rect">
            <a:avLst/>
          </a:prstGeo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DC5F16F-34A6-3340-B731-FEFF9A281F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02255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BBC825B8-29F7-464F-8840-1E8DDDF2A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9804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0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906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hapter Divider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43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E4B5350-1898-6041-AFFA-239A53EEFB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</p:spPr>
        <p:txBody>
          <a:bodyPr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A63F41A-5504-0A44-9A97-F2E1E6E0F5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1" i="0">
                <a:solidFill>
                  <a:schemeClr val="bg1"/>
                </a:solidFill>
                <a:latin typeface="Scania Office 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D44FA19B-433A-1C41-8DE8-85CC42123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</p:spPr>
        <p:txBody>
          <a:bodyPr/>
          <a:lstStyle>
            <a:lvl1pPr marL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D128443C-AA67-8A49-B441-10EFA59D66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>
                <a:solidFill>
                  <a:schemeClr val="bg1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981398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60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385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8635956-167C-E646-B779-9B24126BAF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8933" y="1443307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08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041E42"/>
              </a:buClr>
              <a:defRPr>
                <a:solidFill>
                  <a:srgbClr val="041E42"/>
                </a:solidFill>
              </a:defRPr>
            </a:lvl1pPr>
            <a:lvl2pPr>
              <a:buClr>
                <a:srgbClr val="041E42"/>
              </a:buClr>
              <a:defRPr>
                <a:solidFill>
                  <a:srgbClr val="041E42"/>
                </a:solidFill>
              </a:defRPr>
            </a:lvl2pPr>
            <a:lvl3pPr>
              <a:buClr>
                <a:srgbClr val="041E42"/>
              </a:buClr>
              <a:defRPr>
                <a:solidFill>
                  <a:srgbClr val="041E42"/>
                </a:solidFill>
              </a:defRPr>
            </a:lvl3pPr>
            <a:lvl4pPr>
              <a:buClr>
                <a:srgbClr val="041E42"/>
              </a:buClr>
              <a:defRPr>
                <a:solidFill>
                  <a:srgbClr val="041E42"/>
                </a:solidFill>
              </a:defRPr>
            </a:lvl4pPr>
            <a:lvl5pPr marL="1687512" indent="-428625">
              <a:buClr>
                <a:srgbClr val="041E42"/>
              </a:buClr>
              <a:defRPr>
                <a:solidFill>
                  <a:srgbClr val="041E42"/>
                </a:solidFill>
              </a:defRPr>
            </a:lvl5pPr>
          </a:lstStyle>
          <a:p>
            <a:r>
              <a:t>Click to add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67" name="Click to add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1868" name="TextBox 8"/>
          <p:cNvSpPr txBox="1"/>
          <p:nvPr/>
        </p:nvSpPr>
        <p:spPr>
          <a:xfrm>
            <a:off x="0" y="-135899"/>
            <a:ext cx="90657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041E42"/>
                </a:solidFill>
              </a:defRPr>
            </a:lvl1pPr>
          </a:lstStyle>
          <a:p>
            <a:r>
              <a:t>Title and Content</a:t>
            </a:r>
          </a:p>
        </p:txBody>
      </p:sp>
      <p:pic>
        <p:nvPicPr>
          <p:cNvPr id="1869" name="ScaniaSymbol" descr="ScaniaSymbol"/>
          <p:cNvPicPr>
            <a:picLocks noChangeAspect="1"/>
          </p:cNvPicPr>
          <p:nvPr/>
        </p:nvPicPr>
        <p:blipFill>
          <a:blip r:embed="rId2"/>
          <a:srcRect l="20689" t="22976" r="20094" b="23512"/>
          <a:stretch>
            <a:fillRect/>
          </a:stretch>
        </p:blipFill>
        <p:spPr>
          <a:xfrm>
            <a:off x="11391926" y="261968"/>
            <a:ext cx="595534" cy="538133"/>
          </a:xfrm>
          <a:prstGeom prst="rect">
            <a:avLst/>
          </a:prstGeom>
          <a:ln w="12700">
            <a:miter lim="400000"/>
          </a:ln>
        </p:spPr>
      </p:pic>
      <p:sp>
        <p:nvSpPr>
          <p:cNvPr id="18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5504" y="6440336"/>
            <a:ext cx="130557" cy="127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63965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852470" y="-13896"/>
            <a:ext cx="7486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41718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1350619" y="-13896"/>
            <a:ext cx="124675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Title Slide - Grey</a:t>
            </a:r>
          </a:p>
        </p:txBody>
      </p:sp>
      <p:sp>
        <p:nvSpPr>
          <p:cNvPr id="7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461611" y="-13896"/>
            <a:ext cx="13577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Title Slide - Image</a:t>
            </a:r>
          </a:p>
        </p:txBody>
      </p:sp>
      <p:sp>
        <p:nvSpPr>
          <p:cNvPr id="9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caniaSymbol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6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54502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One Image</a:t>
            </a:r>
          </a:p>
        </p:txBody>
      </p:sp>
      <p:pic>
        <p:nvPicPr>
          <p:cNvPr id="9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1404801" y="-13896"/>
            <a:ext cx="13009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Title and Content</a:t>
            </a:r>
          </a:p>
        </p:txBody>
      </p:sp>
    </p:spTree>
    <p:extLst>
      <p:ext uri="{BB962C8B-B14F-4D97-AF65-F5344CB8AC3E}">
        <p14:creationId xmlns:p14="http://schemas.microsoft.com/office/powerpoint/2010/main" val="337075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348163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180389" y="1787096"/>
            <a:ext cx="3487103" cy="41628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spcBef>
                <a:spcPts val="500"/>
              </a:spcBef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189613" y="-13896"/>
            <a:ext cx="10857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Three Content</a:t>
            </a:r>
          </a:p>
        </p:txBody>
      </p:sp>
    </p:spTree>
    <p:extLst>
      <p:ext uri="{BB962C8B-B14F-4D97-AF65-F5344CB8AC3E}">
        <p14:creationId xmlns:p14="http://schemas.microsoft.com/office/powerpoint/2010/main" val="20101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-527060" y="-13896"/>
            <a:ext cx="4231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295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9" name="TextBox 8"/>
          <p:cNvSpPr txBox="1"/>
          <p:nvPr userDrawn="1"/>
        </p:nvSpPr>
        <p:spPr>
          <a:xfrm>
            <a:off x="-916590" y="-13896"/>
            <a:ext cx="81272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One Image</a:t>
            </a:r>
          </a:p>
        </p:txBody>
      </p:sp>
    </p:spTree>
    <p:extLst>
      <p:ext uri="{BB962C8B-B14F-4D97-AF65-F5344CB8AC3E}">
        <p14:creationId xmlns:p14="http://schemas.microsoft.com/office/powerpoint/2010/main" val="39733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180386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011488" y="-13896"/>
            <a:ext cx="9076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Two Images</a:t>
            </a:r>
          </a:p>
        </p:txBody>
      </p:sp>
    </p:spTree>
    <p:extLst>
      <p:ext uri="{BB962C8B-B14F-4D97-AF65-F5344CB8AC3E}">
        <p14:creationId xmlns:p14="http://schemas.microsoft.com/office/powerpoint/2010/main" val="38928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3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49748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346574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83559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80385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134214" y="-13896"/>
            <a:ext cx="10303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Three Images</a:t>
            </a:r>
          </a:p>
        </p:txBody>
      </p:sp>
    </p:spTree>
    <p:extLst>
      <p:ext uri="{BB962C8B-B14F-4D97-AF65-F5344CB8AC3E}">
        <p14:creationId xmlns:p14="http://schemas.microsoft.com/office/powerpoint/2010/main" val="4588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770413" y="-13896"/>
            <a:ext cx="16665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Chapter Divider - Blue</a:t>
            </a:r>
          </a:p>
        </p:txBody>
      </p:sp>
    </p:spTree>
    <p:extLst>
      <p:ext uri="{BB962C8B-B14F-4D97-AF65-F5344CB8AC3E}">
        <p14:creationId xmlns:p14="http://schemas.microsoft.com/office/powerpoint/2010/main" val="98474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789265" y="-13896"/>
            <a:ext cx="168539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Chapter Divider - Grey</a:t>
            </a:r>
          </a:p>
        </p:txBody>
      </p:sp>
    </p:spTree>
    <p:extLst>
      <p:ext uri="{BB962C8B-B14F-4D97-AF65-F5344CB8AC3E}">
        <p14:creationId xmlns:p14="http://schemas.microsoft.com/office/powerpoint/2010/main" val="31201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1900257" y="-13896"/>
            <a:ext cx="17963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Chapter Divider - Image</a:t>
            </a:r>
          </a:p>
        </p:txBody>
      </p:sp>
      <p:pic>
        <p:nvPicPr>
          <p:cNvPr id="8" name="ScaniaSymbol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039444" y="-13896"/>
            <a:ext cx="9355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Quote - Blue</a:t>
            </a:r>
          </a:p>
        </p:txBody>
      </p:sp>
    </p:spTree>
    <p:extLst>
      <p:ext uri="{BB962C8B-B14F-4D97-AF65-F5344CB8AC3E}">
        <p14:creationId xmlns:p14="http://schemas.microsoft.com/office/powerpoint/2010/main" val="22117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8180386" y="1773239"/>
            <a:ext cx="3495675" cy="4176712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0" y="-135898"/>
            <a:ext cx="61234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Two Images</a:t>
            </a:r>
          </a:p>
        </p:txBody>
      </p:sp>
      <p:pic>
        <p:nvPicPr>
          <p:cNvPr id="12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058295" y="-13896"/>
            <a:ext cx="95442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Quote - Grey</a:t>
            </a:r>
          </a:p>
        </p:txBody>
      </p:sp>
    </p:spTree>
    <p:extLst>
      <p:ext uri="{BB962C8B-B14F-4D97-AF65-F5344CB8AC3E}">
        <p14:creationId xmlns:p14="http://schemas.microsoft.com/office/powerpoint/2010/main" val="376629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008438" y="1412875"/>
            <a:ext cx="4175124" cy="2547233"/>
          </a:xfrm>
        </p:spPr>
        <p:txBody>
          <a:bodyPr anchor="b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“Click to add quote,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Morbi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.”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08438" y="4118235"/>
            <a:ext cx="4175124" cy="584393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source of quotation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1169287" y="-13896"/>
            <a:ext cx="106542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Quote - Image</a:t>
            </a:r>
          </a:p>
        </p:txBody>
      </p:sp>
      <p:pic>
        <p:nvPicPr>
          <p:cNvPr id="11" name="ScaniaSymbol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338179" y="-13896"/>
            <a:ext cx="12343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Last Page - Blue</a:t>
            </a:r>
          </a:p>
        </p:txBody>
      </p:sp>
      <p:sp>
        <p:nvSpPr>
          <p:cNvPr id="6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6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743880"/>
            <a:ext cx="4175124" cy="58609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cania Office Bold" panose="00000800000000000000" pitchFamily="2" charset="0"/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your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5344932"/>
            <a:ext cx="4175124" cy="1049676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268287" indent="0">
              <a:buNone/>
              <a:defRPr sz="1400"/>
            </a:lvl2pPr>
            <a:lvl3pPr marL="536575" indent="0">
              <a:buNone/>
              <a:defRPr sz="1400"/>
            </a:lvl3pPr>
            <a:lvl4pPr marL="893763" indent="0">
              <a:buNone/>
              <a:defRPr sz="1400"/>
            </a:lvl4pPr>
            <a:lvl5pPr marL="1258887" indent="0">
              <a:buNone/>
              <a:defRPr sz="1400"/>
            </a:lvl5pPr>
          </a:lstStyle>
          <a:p>
            <a:pPr lvl="0"/>
            <a:r>
              <a:rPr lang="en-US"/>
              <a:t>Click to add Company name, Title, Department, Phone number,</a:t>
            </a:r>
            <a:br>
              <a:rPr lang="en-US"/>
            </a:br>
            <a:r>
              <a:rPr lang="en-US"/>
              <a:t>E-mail address, Web address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357031" y="-13896"/>
            <a:ext cx="125316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>
                <a:solidFill>
                  <a:schemeClr val="accent1"/>
                </a:solidFill>
              </a:rPr>
              <a:t>Last Page - Grey</a:t>
            </a:r>
          </a:p>
        </p:txBody>
      </p:sp>
      <p:sp>
        <p:nvSpPr>
          <p:cNvPr id="6" name="ScaniaWordmark"/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Info class internal Department / Name / Subject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E4B5350-1898-6041-AFFA-239A53EEFB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</p:spPr>
        <p:txBody>
          <a:bodyPr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A63F41A-5504-0A44-9A97-F2E1E6E0F5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1" i="0">
                <a:latin typeface="Scania Office 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D44FA19B-433A-1C41-8DE8-85CC42123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</p:spPr>
        <p:txBody>
          <a:bodyPr/>
          <a:lstStyle>
            <a:lvl1pPr marL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D128443C-AA67-8A49-B441-10EFA59D66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545559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8" name="ScaniaWordmark">
            <a:extLst>
              <a:ext uri="{FF2B5EF4-FFF2-40B4-BE49-F238E27FC236}">
                <a16:creationId xmlns:a16="http://schemas.microsoft.com/office/drawing/2014/main" id="{6CD53AA8-52CD-A440-AB13-7FD12180469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27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8D621329-1A08-6E4E-9F69-1D0F2D2052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1650" y="0"/>
            <a:ext cx="5340350" cy="68580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Info class internal Department / Name / Subject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45A9EB0-7927-B04E-A77B-C2B167B251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</p:spPr>
        <p:txBody>
          <a:bodyPr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F40850B0-EE46-534D-B13D-2EB306610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1" i="0">
                <a:latin typeface="Scania Office 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311317E-0327-1F4B-9973-DDFE818C79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</p:spPr>
        <p:txBody>
          <a:bodyPr/>
          <a:lstStyle>
            <a:lvl1pPr marL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448B2A-D6E6-7348-ACA2-059EE981EC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78" y="194153"/>
            <a:ext cx="704986" cy="676406"/>
          </a:xfrm>
          <a:prstGeom prst="rect">
            <a:avLst/>
          </a:prstGeo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DC5F16F-34A6-3340-B731-FEFF9A281F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3431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Info class internal Department / Name / Subject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BBC825B8-29F7-464F-8840-1E8DDDF2A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/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667485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Divider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46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hapter Divider -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1120654"/>
            <a:ext cx="10152062" cy="2310064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3485722"/>
            <a:ext cx="10152062" cy="10756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11188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Chapter Divider - Blue</a:t>
            </a:r>
          </a:p>
        </p:txBody>
      </p:sp>
      <p:pic>
        <p:nvPicPr>
          <p:cNvPr id="5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12763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49748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346574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8183559" y="4042611"/>
            <a:ext cx="3492501" cy="1907339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8180385" y="1773239"/>
            <a:ext cx="3495675" cy="1987490"/>
          </a:xfrm>
          <a:solidFill>
            <a:schemeClr val="accent3"/>
          </a:solidFill>
        </p:spPr>
        <p:txBody>
          <a:bodyPr lIns="360000" rIns="36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7" name="TextBox 16"/>
          <p:cNvSpPr txBox="1"/>
          <p:nvPr/>
        </p:nvSpPr>
        <p:spPr>
          <a:xfrm>
            <a:off x="0" y="-135898"/>
            <a:ext cx="69089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Three Images</a:t>
            </a:r>
          </a:p>
        </p:txBody>
      </p:sp>
      <p:pic>
        <p:nvPicPr>
          <p:cNvPr id="1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0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Info class internal Department / Name / Subject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-135898"/>
            <a:ext cx="87684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and Content</a:t>
            </a:r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E4B5350-1898-6041-AFFA-239A53EEFB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169811"/>
            <a:ext cx="5580062" cy="1646414"/>
          </a:xfrm>
        </p:spPr>
        <p:txBody>
          <a:bodyPr/>
          <a:lstStyle>
            <a:lvl1pPr marL="0">
              <a:spcBef>
                <a:spcPts val="80"/>
              </a:spcBef>
              <a:spcAft>
                <a:spcPts val="80"/>
              </a:spcAft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2pPr>
            <a:lvl3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3pPr>
            <a:lvl4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4pPr>
            <a:lvl5pPr>
              <a:spcBef>
                <a:spcPts val="80"/>
              </a:spcBef>
              <a:spcAft>
                <a:spcPts val="80"/>
              </a:spcAft>
              <a:buNone/>
              <a:defRPr sz="3600">
                <a:latin typeface="+mj-lt"/>
              </a:defRPr>
            </a:lvl5pPr>
          </a:lstStyle>
          <a:p>
            <a:pPr lvl="0"/>
            <a:r>
              <a:rPr lang="en-GB"/>
              <a:t>Click to edit</a:t>
            </a:r>
            <a:br>
              <a:rPr lang="en-GB"/>
            </a:br>
            <a:r>
              <a:rPr lang="en-GB"/>
              <a:t>Master text</a:t>
            </a:r>
            <a:endParaRPr lang="en-SE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A63F41A-5504-0A44-9A97-F2E1E6E0F5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478768"/>
            <a:ext cx="4835525" cy="292100"/>
          </a:xfrm>
        </p:spPr>
        <p:txBody>
          <a:bodyPr/>
          <a:lstStyle>
            <a:lvl1pPr marL="0">
              <a:lnSpc>
                <a:spcPct val="100000"/>
              </a:lnSpc>
              <a:buNone/>
              <a:defRPr sz="2000" b="1" i="0">
                <a:solidFill>
                  <a:schemeClr val="bg1"/>
                </a:solidFill>
                <a:latin typeface="Scania Office 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D44FA19B-433A-1C41-8DE8-85CC42123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938" y="3040553"/>
            <a:ext cx="5578475" cy="2878137"/>
          </a:xfrm>
        </p:spPr>
        <p:txBody>
          <a:bodyPr/>
          <a:lstStyle>
            <a:lvl1pPr marL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  <a:endParaRPr lang="en-SE"/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D128443C-AA67-8A49-B441-10EFA59D66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8300"/>
            <a:ext cx="1743075" cy="174625"/>
          </a:xfrm>
        </p:spPr>
        <p:txBody>
          <a:bodyPr/>
          <a:lstStyle>
            <a:lvl1pPr>
              <a:buNone/>
              <a:defRPr sz="800">
                <a:solidFill>
                  <a:schemeClr val="bg1"/>
                </a:solidFill>
              </a:defRPr>
            </a:lvl1pPr>
            <a:lvl2pPr>
              <a:buNone/>
              <a:defRPr sz="1000"/>
            </a:lvl2pPr>
            <a:lvl3pPr>
              <a:buNone/>
              <a:defRPr sz="10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GB"/>
              <a:t>00 HEADER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714612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Info class internal Department / Name / Subject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3158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Blue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168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Info class internal Department / Name / Subject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64601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Quote - Grey</a:t>
            </a:r>
          </a:p>
        </p:txBody>
      </p:sp>
      <p:pic>
        <p:nvPicPr>
          <p:cNvPr id="11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717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Page/Chapter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-135898"/>
            <a:ext cx="133530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Last Page/Chapter Divider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8635956-167C-E646-B779-9B24126BAF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8933" y="1443307"/>
            <a:ext cx="6294133" cy="3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581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041E42"/>
              </a:buClr>
              <a:defRPr>
                <a:solidFill>
                  <a:srgbClr val="041E42"/>
                </a:solidFill>
              </a:defRPr>
            </a:lvl1pPr>
            <a:lvl2pPr>
              <a:buClr>
                <a:srgbClr val="041E42"/>
              </a:buClr>
              <a:defRPr>
                <a:solidFill>
                  <a:srgbClr val="041E42"/>
                </a:solidFill>
              </a:defRPr>
            </a:lvl2pPr>
            <a:lvl3pPr>
              <a:buClr>
                <a:srgbClr val="041E42"/>
              </a:buClr>
              <a:defRPr>
                <a:solidFill>
                  <a:srgbClr val="041E42"/>
                </a:solidFill>
              </a:defRPr>
            </a:lvl3pPr>
            <a:lvl4pPr>
              <a:buClr>
                <a:srgbClr val="041E42"/>
              </a:buClr>
              <a:defRPr>
                <a:solidFill>
                  <a:srgbClr val="041E42"/>
                </a:solidFill>
              </a:defRPr>
            </a:lvl4pPr>
            <a:lvl5pPr marL="1687512" indent="-428625">
              <a:buClr>
                <a:srgbClr val="041E42"/>
              </a:buClr>
              <a:defRPr>
                <a:solidFill>
                  <a:srgbClr val="041E42"/>
                </a:solidFill>
              </a:defRPr>
            </a:lvl5pPr>
          </a:lstStyle>
          <a:p>
            <a:r>
              <a:t>Click to add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67" name="Click to add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1868" name="TextBox 8"/>
          <p:cNvSpPr txBox="1"/>
          <p:nvPr/>
        </p:nvSpPr>
        <p:spPr>
          <a:xfrm>
            <a:off x="0" y="-135899"/>
            <a:ext cx="90657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00" b="1">
                <a:solidFill>
                  <a:srgbClr val="041E42"/>
                </a:solidFill>
              </a:defRPr>
            </a:lvl1pPr>
          </a:lstStyle>
          <a:p>
            <a:r>
              <a:t>Title and Content</a:t>
            </a:r>
          </a:p>
        </p:txBody>
      </p:sp>
      <p:pic>
        <p:nvPicPr>
          <p:cNvPr id="1869" name="ScaniaSymbol" descr="ScaniaSymbol"/>
          <p:cNvPicPr>
            <a:picLocks noChangeAspect="1"/>
          </p:cNvPicPr>
          <p:nvPr/>
        </p:nvPicPr>
        <p:blipFill>
          <a:blip r:embed="rId2"/>
          <a:srcRect l="20689" t="22976" r="20094" b="23512"/>
          <a:stretch>
            <a:fillRect/>
          </a:stretch>
        </p:blipFill>
        <p:spPr>
          <a:xfrm>
            <a:off x="11391926" y="261968"/>
            <a:ext cx="595534" cy="538133"/>
          </a:xfrm>
          <a:prstGeom prst="rect">
            <a:avLst/>
          </a:prstGeom>
          <a:ln w="12700">
            <a:miter lim="400000"/>
          </a:ln>
        </p:spPr>
      </p:pic>
      <p:sp>
        <p:nvSpPr>
          <p:cNvPr id="18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5504" y="6440336"/>
            <a:ext cx="130557" cy="127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381595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caniaSymbol" descr="ScaniaSymbol"/>
          <p:cNvPicPr>
            <a:picLocks noChangeAspect="1"/>
          </p:cNvPicPr>
          <p:nvPr/>
        </p:nvPicPr>
        <p:blipFill>
          <a:blip r:embed="rId2"/>
          <a:srcRect l="20689" t="22976" r="20094" b="23512"/>
          <a:stretch>
            <a:fillRect/>
          </a:stretch>
        </p:blipFill>
        <p:spPr>
          <a:xfrm>
            <a:off x="11391926" y="261968"/>
            <a:ext cx="595534" cy="53813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2" name="TextBox 5"/>
          <p:cNvSpPr txBox="1"/>
          <p:nvPr/>
        </p:nvSpPr>
        <p:spPr>
          <a:xfrm>
            <a:off x="-557918" y="-13897"/>
            <a:ext cx="454051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r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674883838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7" y="1787096"/>
            <a:ext cx="3492501" cy="4160344"/>
          </a:xfrm>
        </p:spPr>
        <p:txBody>
          <a:bodyPr/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348163" y="1773239"/>
            <a:ext cx="7327900" cy="4176712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sv-SE"/>
              <a:t>Click to add picture or use an </a:t>
            </a:r>
            <a:r>
              <a:rPr lang="en-US"/>
              <a:t>image from Scania Image Bank</a:t>
            </a:r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0" y="-135898"/>
            <a:ext cx="54502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One Image</a:t>
            </a:r>
          </a:p>
        </p:txBody>
      </p:sp>
      <p:pic>
        <p:nvPicPr>
          <p:cNvPr id="9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35898"/>
            <a:ext cx="50494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</a:t>
            </a:r>
          </a:p>
        </p:txBody>
      </p:sp>
      <p:pic>
        <p:nvPicPr>
          <p:cNvPr id="7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55133"/>
      </p:ext>
    </p:extLst>
  </p:cSld>
  <p:clrMapOvr>
    <a:masterClrMapping/>
  </p:clrMapOvr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rey">
    <p:bg>
      <p:bgPr>
        <a:solidFill>
          <a:srgbClr val="53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7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-135898"/>
            <a:ext cx="8415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 - Grey</a:t>
            </a:r>
          </a:p>
        </p:txBody>
      </p:sp>
      <p:pic>
        <p:nvPicPr>
          <p:cNvPr id="6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28438"/>
      </p:ext>
    </p:extLst>
  </p:cSld>
  <p:clrMapOvr>
    <a:masterClrMapping/>
  </p:clrMapOvr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 Image">
    <p:bg>
      <p:bgPr>
        <a:solidFill>
          <a:srgbClr val="C8C9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180000">
            <a:normAutofit/>
          </a:bodyPr>
          <a:lstStyle>
            <a:lvl1pPr marL="0" indent="0" algn="ctr">
              <a:buNone/>
              <a:defRPr sz="1000" baseline="0"/>
            </a:lvl1pPr>
          </a:lstStyle>
          <a:p>
            <a:r>
              <a:rPr lang="en-US"/>
              <a:t>Select the image Placeholder and use an image from Scania Image Bank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8" y="2646947"/>
            <a:ext cx="10152062" cy="231006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9" y="1412875"/>
            <a:ext cx="10152062" cy="1075642"/>
          </a:xfrm>
        </p:spPr>
        <p:txBody>
          <a:bodyPr anchor="b">
            <a:no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cania Office Headline" panose="00000505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Your name</a:t>
            </a:r>
          </a:p>
        </p:txBody>
      </p:sp>
      <p:sp>
        <p:nvSpPr>
          <p:cNvPr id="9" name="ScaniaWordmark"/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ScaniaSymbo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135898"/>
            <a:ext cx="91371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Title Slide - Image</a:t>
            </a:r>
          </a:p>
        </p:txBody>
      </p:sp>
    </p:spTree>
    <p:extLst>
      <p:ext uri="{BB962C8B-B14F-4D97-AF65-F5344CB8AC3E}">
        <p14:creationId xmlns:p14="http://schemas.microsoft.com/office/powerpoint/2010/main" val="429160158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2.xml"/><Relationship Id="rId21" Type="http://schemas.openxmlformats.org/officeDocument/2006/relationships/tags" Target="../tags/tag27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tags" Target="../tags/tag26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9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tags" Target="../tags/tag2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2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theme" Target="../theme/theme2.xml"/><Relationship Id="rId30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ags" Target="../tags/tag12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ags" Target="../tags/tag16.xml"/><Relationship Id="rId2" Type="http://schemas.openxmlformats.org/officeDocument/2006/relationships/slideLayout" Target="../slideLayouts/slideLayout85.xml"/><Relationship Id="rId16" Type="http://schemas.openxmlformats.org/officeDocument/2006/relationships/tags" Target="../tags/tag1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tags" Target="../tags/tag18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tags" Target="../tags/tag1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tags" Target="../tags/tag21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tags" Target="../tags/tag20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theme" Target="../theme/theme8.xml"/><Relationship Id="rId30" Type="http://schemas.openxmlformats.org/officeDocument/2006/relationships/tags" Target="../tags/tag2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slideLayout" Target="../slideLayouts/slideLayout153.xml"/><Relationship Id="rId1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3.xml"/><Relationship Id="rId21" Type="http://schemas.openxmlformats.org/officeDocument/2006/relationships/tags" Target="../tags/tag2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1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2.xml"/><Relationship Id="rId16" Type="http://schemas.openxmlformats.org/officeDocument/2006/relationships/slideLayout" Target="../slideLayouts/slideLayout156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slideLayout" Target="../slideLayouts/slideLayout155.xml"/><Relationship Id="rId23" Type="http://schemas.openxmlformats.org/officeDocument/2006/relationships/tags" Target="../tags/tag25.xml"/><Relationship Id="rId10" Type="http://schemas.openxmlformats.org/officeDocument/2006/relationships/slideLayout" Target="../slideLayouts/slideLayout150.xml"/><Relationship Id="rId19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slideLayout" Target="../slideLayouts/slideLayout154.xml"/><Relationship Id="rId22" Type="http://schemas.openxmlformats.org/officeDocument/2006/relationships/tags" Target="../tags/tag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xxLanguageTextBox"/>
          <p:cNvSpPr/>
          <p:nvPr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GB" sz="2400" err="1"/>
          </a:p>
        </p:txBody>
      </p:sp>
    </p:spTree>
    <p:extLst>
      <p:ext uri="{BB962C8B-B14F-4D97-AF65-F5344CB8AC3E}">
        <p14:creationId xmlns:p14="http://schemas.microsoft.com/office/powerpoint/2010/main" val="369252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  <p:sldLayoutId id="214748407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Scania Office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pos="2739">
          <p15:clr>
            <a:srgbClr val="F26B43"/>
          </p15:clr>
        </p15:guide>
        <p15:guide id="4" pos="5155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2525">
          <p15:clr>
            <a:srgbClr val="F26B43"/>
          </p15:clr>
        </p15:guide>
        <p15:guide id="8" pos="4941">
          <p15:clr>
            <a:srgbClr val="F26B43"/>
          </p15:clr>
        </p15:guide>
        <p15:guide id="9" orient="horz" pos="890">
          <p15:clr>
            <a:srgbClr val="F26B43"/>
          </p15:clr>
        </p15:guide>
        <p15:guide id="10" orient="horz" pos="232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sv-SE"/>
              <a:t>19 September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Info class internal XL / Malin Ekelund, Ingrid Kroon/ HR Complience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xxLanguageTextBox"/>
          <p:cNvSpPr/>
          <p:nvPr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>
            <a:extLst>
              <a:ext uri="{FF2B5EF4-FFF2-40B4-BE49-F238E27FC236}">
                <a16:creationId xmlns:a16="http://schemas.microsoft.com/office/drawing/2014/main" id="{6C11D8DD-B4F8-4A10-9C69-AF01983767AF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>
            <a:extLst>
              <a:ext uri="{FF2B5EF4-FFF2-40B4-BE49-F238E27FC236}">
                <a16:creationId xmlns:a16="http://schemas.microsoft.com/office/drawing/2014/main" id="{471B0A4C-3F06-4BDC-92B2-AA1CE3E3428F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err="1"/>
          </a:p>
        </p:txBody>
      </p:sp>
    </p:spTree>
    <p:extLst>
      <p:ext uri="{BB962C8B-B14F-4D97-AF65-F5344CB8AC3E}">
        <p14:creationId xmlns:p14="http://schemas.microsoft.com/office/powerpoint/2010/main" val="274070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  <p:sldLayoutId id="2147484598" r:id="rId12"/>
    <p:sldLayoutId id="2147484599" r:id="rId13"/>
    <p:sldLayoutId id="2147484600" r:id="rId14"/>
    <p:sldLayoutId id="2147484601" r:id="rId15"/>
    <p:sldLayoutId id="2147484602" r:id="rId16"/>
    <p:sldLayoutId id="2147484603" r:id="rId17"/>
    <p:sldLayoutId id="214748460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Scania Office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160">
          <p15:clr>
            <a:srgbClr val="F26B43"/>
          </p15:clr>
        </p15:guide>
        <p15:guide id="13" pos="325">
          <p15:clr>
            <a:srgbClr val="F26B43"/>
          </p15:clr>
        </p15:guide>
        <p15:guide id="14" pos="7355">
          <p15:clr>
            <a:srgbClr val="F26B43"/>
          </p15:clr>
        </p15:guide>
        <p15:guide id="15" pos="2739">
          <p15:clr>
            <a:srgbClr val="F26B43"/>
          </p15:clr>
        </p15:guide>
        <p15:guide id="16" pos="5155">
          <p15:clr>
            <a:srgbClr val="F26B43"/>
          </p15:clr>
        </p15:guide>
        <p15:guide id="17" orient="horz" pos="1117">
          <p15:clr>
            <a:srgbClr val="F26B43"/>
          </p15:clr>
        </p15:guide>
        <p15:guide id="18" orient="horz" pos="3748">
          <p15:clr>
            <a:srgbClr val="F26B43"/>
          </p15:clr>
        </p15:guide>
        <p15:guide id="19" pos="2525">
          <p15:clr>
            <a:srgbClr val="F26B43"/>
          </p15:clr>
        </p15:guide>
        <p15:guide id="20" pos="4941">
          <p15:clr>
            <a:srgbClr val="F26B43"/>
          </p15:clr>
        </p15:guide>
        <p15:guide id="21" orient="horz" pos="890">
          <p15:clr>
            <a:srgbClr val="F26B43"/>
          </p15:clr>
        </p15:guide>
        <p15:guide id="22" orient="horz" pos="23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3A7D74D-A608-F04C-8B92-CE3A45875497}"/>
              </a:ext>
            </a:extLst>
          </p:cNvPr>
          <p:cNvSpPr txBox="1"/>
          <p:nvPr userDrawn="1"/>
        </p:nvSpPr>
        <p:spPr>
          <a:xfrm>
            <a:off x="0" y="-135898"/>
            <a:ext cx="2821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>
                <a:solidFill>
                  <a:schemeClr val="accent1"/>
                </a:solidFill>
              </a:rPr>
              <a:t>Blank</a:t>
            </a:r>
          </a:p>
        </p:txBody>
      </p:sp>
      <p:pic>
        <p:nvPicPr>
          <p:cNvPr id="18" name="ScaniaSymbol">
            <a:extLst>
              <a:ext uri="{FF2B5EF4-FFF2-40B4-BE49-F238E27FC236}">
                <a16:creationId xmlns:a16="http://schemas.microsoft.com/office/drawing/2014/main" id="{56CF68D9-3606-9745-8380-9D01AE787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49C7FDC1-CBDC-954E-9A22-1BF96FB84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227" y="6396945"/>
            <a:ext cx="506838" cy="213783"/>
          </a:xfrm>
          <a:prstGeom prst="rect">
            <a:avLst/>
          </a:prstGeom>
        </p:spPr>
        <p:txBody>
          <a:bodyPr rIns="0"/>
          <a:lstStyle>
            <a:lvl1pPr>
              <a:defRPr sz="800"/>
            </a:lvl1pPr>
          </a:lstStyle>
          <a:p>
            <a:pPr algn="r"/>
            <a:fld id="{0183C6E6-4335-4428-AB21-BBACF8148F3A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0D9EF3F-2B16-474A-9E7D-92C098C06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255112" cy="213783"/>
          </a:xfrm>
          <a:prstGeom prst="rect">
            <a:avLst/>
          </a:prstGeom>
        </p:spPr>
        <p:txBody>
          <a:bodyPr lIns="0"/>
          <a:lstStyle>
            <a:lvl1pPr>
              <a:defRPr sz="800"/>
            </a:lvl1pPr>
          </a:lstStyle>
          <a:p>
            <a:r>
              <a:rPr lang="sv-SE"/>
              <a:t>Date / </a:t>
            </a:r>
            <a:r>
              <a:rPr lang="sv-SE" err="1"/>
              <a:t>Month</a:t>
            </a:r>
            <a:r>
              <a:rPr lang="sv-SE"/>
              <a:t> / </a:t>
            </a:r>
            <a:r>
              <a:rPr lang="sv-SE" err="1"/>
              <a:t>Year</a:t>
            </a:r>
            <a:endParaRPr lang="en-US" sz="80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A944D8EB-CC60-0647-B740-494C5C488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lIns="0"/>
          <a:lstStyle>
            <a:lvl1pPr>
              <a:defRPr sz="800"/>
            </a:lvl1pPr>
          </a:lstStyle>
          <a:p>
            <a:r>
              <a:rPr lang="en-GB"/>
              <a:t>Info class internal Department / Name / Subject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43601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Scania Office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956">
          <p15:clr>
            <a:srgbClr val="F26B43"/>
          </p15:clr>
        </p15:guide>
        <p15:guide id="2" pos="7355">
          <p15:clr>
            <a:srgbClr val="F26B43"/>
          </p15:clr>
        </p15:guide>
        <p15:guide id="4" pos="5246">
          <p15:clr>
            <a:srgbClr val="F26B43"/>
          </p15:clr>
        </p15:guide>
        <p15:guide id="5" orient="horz" pos="1097">
          <p15:clr>
            <a:srgbClr val="F26B43"/>
          </p15:clr>
        </p15:guide>
        <p15:guide id="6" orient="horz" pos="3748">
          <p15:clr>
            <a:srgbClr val="F26B43"/>
          </p15:clr>
        </p15:guide>
        <p15:guide id="8" pos="6199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pos="529">
          <p15:clr>
            <a:srgbClr val="F26B43"/>
          </p15:clr>
        </p15:guide>
        <p15:guide id="11" pos="1005">
          <p15:clr>
            <a:srgbClr val="F26B43"/>
          </p15:clr>
        </p15:guide>
        <p15:guide id="12" pos="1481">
          <p15:clr>
            <a:srgbClr val="F26B43"/>
          </p15:clr>
        </p15:guide>
        <p15:guide id="13" pos="1958">
          <p15:clr>
            <a:srgbClr val="F26B43"/>
          </p15:clr>
        </p15:guide>
        <p15:guide id="14" pos="4793">
          <p15:clr>
            <a:srgbClr val="F26B43"/>
          </p15:clr>
        </p15:guide>
        <p15:guide id="15" pos="2411">
          <p15:clr>
            <a:srgbClr val="F26B43"/>
          </p15:clr>
        </p15:guide>
        <p15:guide id="16" pos="2887">
          <p15:clr>
            <a:srgbClr val="F26B43"/>
          </p15:clr>
        </p15:guide>
        <p15:guide id="17" pos="3364">
          <p15:clr>
            <a:srgbClr val="F26B43"/>
          </p15:clr>
        </p15:guide>
        <p15:guide id="18" pos="4316">
          <p15:clr>
            <a:srgbClr val="F26B43"/>
          </p15:clr>
        </p15:guide>
        <p15:guide id="19" pos="3840">
          <p15:clr>
            <a:srgbClr val="F26B43"/>
          </p15:clr>
        </p15:guide>
        <p15:guide id="20" pos="5722">
          <p15:clr>
            <a:srgbClr val="F26B43"/>
          </p15:clr>
        </p15:guide>
        <p15:guide id="21" pos="6675">
          <p15:clr>
            <a:srgbClr val="F26B43"/>
          </p15:clr>
        </p15:guide>
        <p15:guide id="22" pos="7151">
          <p15:clr>
            <a:srgbClr val="F26B43"/>
          </p15:clr>
        </p15:guide>
        <p15:guide id="23" pos="52">
          <p15:clr>
            <a:srgbClr val="F26B43"/>
          </p15:clr>
        </p15:guide>
        <p15:guide id="24" pos="7605">
          <p15:clr>
            <a:srgbClr val="F26B43"/>
          </p15:clr>
        </p15:guide>
        <p15:guide id="25" pos="325">
          <p15:clr>
            <a:srgbClr val="F26B43"/>
          </p15:clr>
        </p15:guide>
        <p15:guide id="26" orient="horz" pos="161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xxLanguageTextBox"/>
          <p:cNvSpPr/>
          <p:nvPr>
            <p:custDataLst>
              <p:tags r:id="rId28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>
            <a:extLst>
              <a:ext uri="{FF2B5EF4-FFF2-40B4-BE49-F238E27FC236}">
                <a16:creationId xmlns:a16="http://schemas.microsoft.com/office/drawing/2014/main" id="{2239FC95-A1CD-4BBB-869E-41483142C99F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>
            <a:extLst>
              <a:ext uri="{FF2B5EF4-FFF2-40B4-BE49-F238E27FC236}">
                <a16:creationId xmlns:a16="http://schemas.microsoft.com/office/drawing/2014/main" id="{B188F175-7655-46CE-BF28-EC53550079A6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err="1"/>
          </a:p>
        </p:txBody>
      </p:sp>
    </p:spTree>
    <p:extLst>
      <p:ext uri="{BB962C8B-B14F-4D97-AF65-F5344CB8AC3E}">
        <p14:creationId xmlns:p14="http://schemas.microsoft.com/office/powerpoint/2010/main" val="32681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  <p:sldLayoutId id="2147484107" r:id="rId18"/>
    <p:sldLayoutId id="2147484108" r:id="rId19"/>
    <p:sldLayoutId id="2147484109" r:id="rId20"/>
    <p:sldLayoutId id="2147484110" r:id="rId21"/>
    <p:sldLayoutId id="2147484111" r:id="rId22"/>
    <p:sldLayoutId id="2147484112" r:id="rId23"/>
    <p:sldLayoutId id="2147484113" r:id="rId24"/>
    <p:sldLayoutId id="2147484154" r:id="rId25"/>
    <p:sldLayoutId id="2147484207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160">
          <p15:clr>
            <a:srgbClr val="F26B43"/>
          </p15:clr>
        </p15:guide>
        <p15:guide id="13" pos="325">
          <p15:clr>
            <a:srgbClr val="F26B43"/>
          </p15:clr>
        </p15:guide>
        <p15:guide id="14" pos="7355">
          <p15:clr>
            <a:srgbClr val="F26B43"/>
          </p15:clr>
        </p15:guide>
        <p15:guide id="15" pos="2739">
          <p15:clr>
            <a:srgbClr val="F26B43"/>
          </p15:clr>
        </p15:guide>
        <p15:guide id="16" pos="5155">
          <p15:clr>
            <a:srgbClr val="F26B43"/>
          </p15:clr>
        </p15:guide>
        <p15:guide id="17" orient="horz" pos="1117">
          <p15:clr>
            <a:srgbClr val="F26B43"/>
          </p15:clr>
        </p15:guide>
        <p15:guide id="18" orient="horz" pos="3748">
          <p15:clr>
            <a:srgbClr val="F26B43"/>
          </p15:clr>
        </p15:guide>
        <p15:guide id="19" pos="2525">
          <p15:clr>
            <a:srgbClr val="F26B43"/>
          </p15:clr>
        </p15:guide>
        <p15:guide id="20" pos="4941">
          <p15:clr>
            <a:srgbClr val="F26B43"/>
          </p15:clr>
        </p15:guide>
        <p15:guide id="21" orient="horz" pos="890">
          <p15:clr>
            <a:srgbClr val="F26B43"/>
          </p15:clr>
        </p15:guide>
        <p15:guide id="22" orient="horz" pos="2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xxLanguageTextBox"/>
          <p:cNvSpPr/>
          <p:nvPr>
            <p:custDataLst>
              <p:tags r:id="rId13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GB" sz="2400" err="1"/>
          </a:p>
        </p:txBody>
      </p:sp>
    </p:spTree>
    <p:extLst>
      <p:ext uri="{BB962C8B-B14F-4D97-AF65-F5344CB8AC3E}">
        <p14:creationId xmlns:p14="http://schemas.microsoft.com/office/powerpoint/2010/main" val="71476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935">
          <p15:clr>
            <a:srgbClr val="F26B43"/>
          </p15:clr>
        </p15:guide>
        <p15:guide id="1" pos="324">
          <p15:clr>
            <a:srgbClr val="F26B43"/>
          </p15:clr>
        </p15:guide>
        <p15:guide id="2" pos="7355">
          <p15:clr>
            <a:srgbClr val="F26B43"/>
          </p15:clr>
        </p15:guide>
        <p15:guide id="3" pos="3371">
          <p15:clr>
            <a:srgbClr val="F26B43"/>
          </p15:clr>
        </p15:guide>
        <p15:guide id="4" pos="5734">
          <p15:clr>
            <a:srgbClr val="F26B43"/>
          </p15:clr>
        </p15:guide>
        <p15:guide id="5" orient="horz" pos="107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2895">
          <p15:clr>
            <a:srgbClr val="F26B43"/>
          </p15:clr>
        </p15:guide>
        <p15:guide id="8" pos="5262">
          <p15:clr>
            <a:srgbClr val="F26B43"/>
          </p15:clr>
        </p15:guide>
        <p15:guide id="9" orient="horz" pos="970">
          <p15:clr>
            <a:srgbClr val="F26B43"/>
          </p15:clr>
        </p15:guide>
        <p15:guide id="10" orient="horz" pos="232">
          <p15:clr>
            <a:srgbClr val="F26B43"/>
          </p15:clr>
        </p15:guide>
        <p15:guide id="11" pos="115">
          <p15:clr>
            <a:srgbClr val="F26B43"/>
          </p15:clr>
        </p15:guide>
        <p15:guide id="12" pos="56">
          <p15:clr>
            <a:srgbClr val="F26B43"/>
          </p15:clr>
        </p15:guide>
        <p15:guide id="13" pos="531">
          <p15:clr>
            <a:srgbClr val="F26B43"/>
          </p15:clr>
        </p15:guide>
        <p15:guide id="14" pos="1003">
          <p15:clr>
            <a:srgbClr val="F26B43"/>
          </p15:clr>
        </p15:guide>
        <p15:guide id="15" pos="1479">
          <p15:clr>
            <a:srgbClr val="F26B43"/>
          </p15:clr>
        </p15:guide>
        <p15:guide id="16" pos="1951">
          <p15:clr>
            <a:srgbClr val="F26B43"/>
          </p15:clr>
        </p15:guide>
        <p15:guide id="17" pos="2423">
          <p15:clr>
            <a:srgbClr val="F26B43"/>
          </p15:clr>
        </p15:guide>
        <p15:guide id="18" pos="3839">
          <p15:clr>
            <a:srgbClr val="F26B43"/>
          </p15:clr>
        </p15:guide>
        <p15:guide id="19" pos="4316">
          <p15:clr>
            <a:srgbClr val="F26B43"/>
          </p15:clr>
        </p15:guide>
        <p15:guide id="20" pos="4786">
          <p15:clr>
            <a:srgbClr val="F26B43"/>
          </p15:clr>
        </p15:guide>
        <p15:guide id="21" pos="6206">
          <p15:clr>
            <a:srgbClr val="F26B43"/>
          </p15:clr>
        </p15:guide>
        <p15:guide id="22" pos="6678">
          <p15:clr>
            <a:srgbClr val="F26B43"/>
          </p15:clr>
        </p15:guide>
        <p15:guide id="23" pos="7154">
          <p15:clr>
            <a:srgbClr val="F26B43"/>
          </p15:clr>
        </p15:guide>
        <p15:guide id="24" pos="7565">
          <p15:clr>
            <a:srgbClr val="F26B43"/>
          </p15:clr>
        </p15:guide>
        <p15:guide id="25" pos="7625">
          <p15:clr>
            <a:srgbClr val="F26B43"/>
          </p15:clr>
        </p15:guide>
        <p15:guide id="26" orient="horz" pos="159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xxLanguageTextBox"/>
          <p:cNvSpPr/>
          <p:nvPr>
            <p:custDataLst>
              <p:tags r:id="rId13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GB" sz="2400" err="1"/>
          </a:p>
        </p:txBody>
      </p:sp>
    </p:spTree>
    <p:extLst>
      <p:ext uri="{BB962C8B-B14F-4D97-AF65-F5344CB8AC3E}">
        <p14:creationId xmlns:p14="http://schemas.microsoft.com/office/powerpoint/2010/main" val="197728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935">
          <p15:clr>
            <a:srgbClr val="F26B43"/>
          </p15:clr>
        </p15:guide>
        <p15:guide id="1" pos="324">
          <p15:clr>
            <a:srgbClr val="F26B43"/>
          </p15:clr>
        </p15:guide>
        <p15:guide id="2" pos="7355">
          <p15:clr>
            <a:srgbClr val="F26B43"/>
          </p15:clr>
        </p15:guide>
        <p15:guide id="3" pos="3371">
          <p15:clr>
            <a:srgbClr val="F26B43"/>
          </p15:clr>
        </p15:guide>
        <p15:guide id="4" pos="5734">
          <p15:clr>
            <a:srgbClr val="F26B43"/>
          </p15:clr>
        </p15:guide>
        <p15:guide id="5" orient="horz" pos="107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2895">
          <p15:clr>
            <a:srgbClr val="F26B43"/>
          </p15:clr>
        </p15:guide>
        <p15:guide id="8" pos="5262">
          <p15:clr>
            <a:srgbClr val="F26B43"/>
          </p15:clr>
        </p15:guide>
        <p15:guide id="9" orient="horz" pos="970">
          <p15:clr>
            <a:srgbClr val="F26B43"/>
          </p15:clr>
        </p15:guide>
        <p15:guide id="10" orient="horz" pos="232">
          <p15:clr>
            <a:srgbClr val="F26B43"/>
          </p15:clr>
        </p15:guide>
        <p15:guide id="11" pos="115">
          <p15:clr>
            <a:srgbClr val="F26B43"/>
          </p15:clr>
        </p15:guide>
        <p15:guide id="12" pos="56">
          <p15:clr>
            <a:srgbClr val="F26B43"/>
          </p15:clr>
        </p15:guide>
        <p15:guide id="13" pos="531">
          <p15:clr>
            <a:srgbClr val="F26B43"/>
          </p15:clr>
        </p15:guide>
        <p15:guide id="14" pos="1003">
          <p15:clr>
            <a:srgbClr val="F26B43"/>
          </p15:clr>
        </p15:guide>
        <p15:guide id="15" pos="1479">
          <p15:clr>
            <a:srgbClr val="F26B43"/>
          </p15:clr>
        </p15:guide>
        <p15:guide id="16" pos="1951">
          <p15:clr>
            <a:srgbClr val="F26B43"/>
          </p15:clr>
        </p15:guide>
        <p15:guide id="17" pos="2423">
          <p15:clr>
            <a:srgbClr val="F26B43"/>
          </p15:clr>
        </p15:guide>
        <p15:guide id="18" pos="3839">
          <p15:clr>
            <a:srgbClr val="F26B43"/>
          </p15:clr>
        </p15:guide>
        <p15:guide id="19" pos="4316">
          <p15:clr>
            <a:srgbClr val="F26B43"/>
          </p15:clr>
        </p15:guide>
        <p15:guide id="20" pos="4786">
          <p15:clr>
            <a:srgbClr val="F26B43"/>
          </p15:clr>
        </p15:guide>
        <p15:guide id="21" pos="6206">
          <p15:clr>
            <a:srgbClr val="F26B43"/>
          </p15:clr>
        </p15:guide>
        <p15:guide id="22" pos="6678">
          <p15:clr>
            <a:srgbClr val="F26B43"/>
          </p15:clr>
        </p15:guide>
        <p15:guide id="23" pos="7154">
          <p15:clr>
            <a:srgbClr val="F26B43"/>
          </p15:clr>
        </p15:guide>
        <p15:guide id="24" pos="7565">
          <p15:clr>
            <a:srgbClr val="F26B43"/>
          </p15:clr>
        </p15:guide>
        <p15:guide id="25" pos="7625">
          <p15:clr>
            <a:srgbClr val="F26B43"/>
          </p15:clr>
        </p15:guide>
        <p15:guide id="26" orient="horz" pos="159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7" y="6396945"/>
            <a:ext cx="99982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9904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xxLanguageTextBox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caniaSymbol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  <p:sldLayoutId id="2147484383" r:id="rId14"/>
    <p:sldLayoutId id="2147484384" r:id="rId15"/>
    <p:sldLayoutId id="2147484385" r:id="rId16"/>
    <p:sldLayoutId id="21474843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Scania Office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4460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pos="2739">
          <p15:clr>
            <a:srgbClr val="F26B43"/>
          </p15:clr>
        </p15:guide>
        <p15:guide id="5" pos="5155">
          <p15:clr>
            <a:srgbClr val="F26B43"/>
          </p15:clr>
        </p15:guide>
        <p15:guide id="6" orient="horz" pos="1117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2525">
          <p15:clr>
            <a:srgbClr val="F26B43"/>
          </p15:clr>
        </p15:guide>
        <p15:guide id="9" pos="4941">
          <p15:clr>
            <a:srgbClr val="F26B43"/>
          </p15:clr>
        </p15:guide>
        <p15:guide id="10" orient="horz" pos="890">
          <p15:clr>
            <a:srgbClr val="F26B43"/>
          </p15:clr>
        </p15:guide>
        <p15:guide id="11" orient="horz" pos="23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GB"/>
              <a:t>Info class internal Department / Name / Subject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xxLanguageTextBox"/>
          <p:cNvSpPr/>
          <p:nvPr>
            <p:custDataLst>
              <p:tags r:id="rId1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GB" sz="2400" err="1"/>
          </a:p>
        </p:txBody>
      </p:sp>
    </p:spTree>
    <p:extLst>
      <p:ext uri="{BB962C8B-B14F-4D97-AF65-F5344CB8AC3E}">
        <p14:creationId xmlns:p14="http://schemas.microsoft.com/office/powerpoint/2010/main" val="308249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3" r:id="rId12"/>
    <p:sldLayoutId id="214748440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935">
          <p15:clr>
            <a:srgbClr val="F26B43"/>
          </p15:clr>
        </p15:guide>
        <p15:guide id="1" pos="324">
          <p15:clr>
            <a:srgbClr val="F26B43"/>
          </p15:clr>
        </p15:guide>
        <p15:guide id="2" pos="7355">
          <p15:clr>
            <a:srgbClr val="F26B43"/>
          </p15:clr>
        </p15:guide>
        <p15:guide id="3" pos="3371">
          <p15:clr>
            <a:srgbClr val="F26B43"/>
          </p15:clr>
        </p15:guide>
        <p15:guide id="4" pos="5734">
          <p15:clr>
            <a:srgbClr val="F26B43"/>
          </p15:clr>
        </p15:guide>
        <p15:guide id="5" orient="horz" pos="107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2895">
          <p15:clr>
            <a:srgbClr val="F26B43"/>
          </p15:clr>
        </p15:guide>
        <p15:guide id="8" pos="5262">
          <p15:clr>
            <a:srgbClr val="F26B43"/>
          </p15:clr>
        </p15:guide>
        <p15:guide id="9" orient="horz" pos="970">
          <p15:clr>
            <a:srgbClr val="F26B43"/>
          </p15:clr>
        </p15:guide>
        <p15:guide id="10" orient="horz" pos="232">
          <p15:clr>
            <a:srgbClr val="F26B43"/>
          </p15:clr>
        </p15:guide>
        <p15:guide id="11" pos="115">
          <p15:clr>
            <a:srgbClr val="F26B43"/>
          </p15:clr>
        </p15:guide>
        <p15:guide id="12" pos="56">
          <p15:clr>
            <a:srgbClr val="F26B43"/>
          </p15:clr>
        </p15:guide>
        <p15:guide id="13" pos="531">
          <p15:clr>
            <a:srgbClr val="F26B43"/>
          </p15:clr>
        </p15:guide>
        <p15:guide id="14" pos="1003">
          <p15:clr>
            <a:srgbClr val="F26B43"/>
          </p15:clr>
        </p15:guide>
        <p15:guide id="15" pos="1479">
          <p15:clr>
            <a:srgbClr val="F26B43"/>
          </p15:clr>
        </p15:guide>
        <p15:guide id="16" pos="1951">
          <p15:clr>
            <a:srgbClr val="F26B43"/>
          </p15:clr>
        </p15:guide>
        <p15:guide id="17" pos="2423">
          <p15:clr>
            <a:srgbClr val="F26B43"/>
          </p15:clr>
        </p15:guide>
        <p15:guide id="18" pos="3839">
          <p15:clr>
            <a:srgbClr val="F26B43"/>
          </p15:clr>
        </p15:guide>
        <p15:guide id="19" pos="4316">
          <p15:clr>
            <a:srgbClr val="F26B43"/>
          </p15:clr>
        </p15:guide>
        <p15:guide id="20" pos="4786">
          <p15:clr>
            <a:srgbClr val="F26B43"/>
          </p15:clr>
        </p15:guide>
        <p15:guide id="21" pos="6206">
          <p15:clr>
            <a:srgbClr val="F26B43"/>
          </p15:clr>
        </p15:guide>
        <p15:guide id="22" pos="6678">
          <p15:clr>
            <a:srgbClr val="F26B43"/>
          </p15:clr>
        </p15:guide>
        <p15:guide id="23" pos="7154">
          <p15:clr>
            <a:srgbClr val="F26B43"/>
          </p15:clr>
        </p15:guide>
        <p15:guide id="24" pos="7565">
          <p15:clr>
            <a:srgbClr val="F26B43"/>
          </p15:clr>
        </p15:guide>
        <p15:guide id="25" pos="7625">
          <p15:clr>
            <a:srgbClr val="F26B43"/>
          </p15:clr>
        </p15:guide>
        <p15:guide id="26" orient="horz" pos="159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sv-SE"/>
              <a:t>28 June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Info class internal Department / Name / Subject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xxLanguageTextBox"/>
          <p:cNvSpPr/>
          <p:nvPr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>
            <a:extLst>
              <a:ext uri="{FF2B5EF4-FFF2-40B4-BE49-F238E27FC236}">
                <a16:creationId xmlns:a16="http://schemas.microsoft.com/office/drawing/2014/main" id="{A85154C6-4528-4FD2-879C-EDBB0723A9F3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>
            <a:extLst>
              <a:ext uri="{FF2B5EF4-FFF2-40B4-BE49-F238E27FC236}">
                <a16:creationId xmlns:a16="http://schemas.microsoft.com/office/drawing/2014/main" id="{61110B19-D20D-4C5C-ADD2-DF758A5F3ACB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GB" sz="2400" err="1"/>
          </a:p>
        </p:txBody>
      </p:sp>
    </p:spTree>
    <p:extLst>
      <p:ext uri="{BB962C8B-B14F-4D97-AF65-F5344CB8AC3E}">
        <p14:creationId xmlns:p14="http://schemas.microsoft.com/office/powerpoint/2010/main" val="16672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  <p:sldLayoutId id="2147484532" r:id="rId12"/>
    <p:sldLayoutId id="2147484533" r:id="rId13"/>
    <p:sldLayoutId id="2147484534" r:id="rId14"/>
    <p:sldLayoutId id="2147484535" r:id="rId15"/>
    <p:sldLayoutId id="2147484536" r:id="rId16"/>
    <p:sldLayoutId id="2147484537" r:id="rId17"/>
    <p:sldLayoutId id="214748453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Scania Office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160">
          <p15:clr>
            <a:srgbClr val="F26B43"/>
          </p15:clr>
        </p15:guide>
        <p15:guide id="13" pos="325">
          <p15:clr>
            <a:srgbClr val="F26B43"/>
          </p15:clr>
        </p15:guide>
        <p15:guide id="14" pos="7355">
          <p15:clr>
            <a:srgbClr val="F26B43"/>
          </p15:clr>
        </p15:guide>
        <p15:guide id="15" pos="2739">
          <p15:clr>
            <a:srgbClr val="F26B43"/>
          </p15:clr>
        </p15:guide>
        <p15:guide id="16" pos="5155">
          <p15:clr>
            <a:srgbClr val="F26B43"/>
          </p15:clr>
        </p15:guide>
        <p15:guide id="17" orient="horz" pos="1117">
          <p15:clr>
            <a:srgbClr val="F26B43"/>
          </p15:clr>
        </p15:guide>
        <p15:guide id="18" orient="horz" pos="3748">
          <p15:clr>
            <a:srgbClr val="F26B43"/>
          </p15:clr>
        </p15:guide>
        <p15:guide id="19" pos="2525">
          <p15:clr>
            <a:srgbClr val="F26B43"/>
          </p15:clr>
        </p15:guide>
        <p15:guide id="20" pos="4941">
          <p15:clr>
            <a:srgbClr val="F26B43"/>
          </p15:clr>
        </p15:guide>
        <p15:guide id="21" orient="horz" pos="890">
          <p15:clr>
            <a:srgbClr val="F26B43"/>
          </p15:clr>
        </p15:guide>
        <p15:guide id="22" orient="horz" pos="23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sv-SE"/>
              <a:t>October 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Info class internal 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xxLanguageTextBox"/>
          <p:cNvSpPr/>
          <p:nvPr>
            <p:custDataLst>
              <p:tags r:id="rId28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xxLanguageTextBox">
            <a:extLst>
              <a:ext uri="{FF2B5EF4-FFF2-40B4-BE49-F238E27FC236}">
                <a16:creationId xmlns:a16="http://schemas.microsoft.com/office/drawing/2014/main" id="{2239FC95-A1CD-4BBB-869E-41483142C99F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xxVersionTextBox">
            <a:extLst>
              <a:ext uri="{FF2B5EF4-FFF2-40B4-BE49-F238E27FC236}">
                <a16:creationId xmlns:a16="http://schemas.microsoft.com/office/drawing/2014/main" id="{B188F175-7655-46CE-BF28-EC53550079A6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sv-SE" sz="2400" err="1"/>
          </a:p>
        </p:txBody>
      </p:sp>
    </p:spTree>
    <p:extLst>
      <p:ext uri="{BB962C8B-B14F-4D97-AF65-F5344CB8AC3E}">
        <p14:creationId xmlns:p14="http://schemas.microsoft.com/office/powerpoint/2010/main" val="120993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  <p:sldLayoutId id="2147484552" r:id="rId13"/>
    <p:sldLayoutId id="2147484553" r:id="rId14"/>
    <p:sldLayoutId id="2147484554" r:id="rId15"/>
    <p:sldLayoutId id="2147484555" r:id="rId16"/>
    <p:sldLayoutId id="2147484556" r:id="rId17"/>
    <p:sldLayoutId id="2147484557" r:id="rId18"/>
    <p:sldLayoutId id="2147484558" r:id="rId19"/>
    <p:sldLayoutId id="2147484559" r:id="rId20"/>
    <p:sldLayoutId id="2147484560" r:id="rId21"/>
    <p:sldLayoutId id="2147484561" r:id="rId22"/>
    <p:sldLayoutId id="2147484562" r:id="rId23"/>
    <p:sldLayoutId id="2147484563" r:id="rId24"/>
    <p:sldLayoutId id="2147484564" r:id="rId25"/>
    <p:sldLayoutId id="2147484565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2160">
          <p15:clr>
            <a:srgbClr val="F26B43"/>
          </p15:clr>
        </p15:guide>
        <p15:guide id="13" pos="325">
          <p15:clr>
            <a:srgbClr val="F26B43"/>
          </p15:clr>
        </p15:guide>
        <p15:guide id="14" pos="7355">
          <p15:clr>
            <a:srgbClr val="F26B43"/>
          </p15:clr>
        </p15:guide>
        <p15:guide id="15" pos="2739">
          <p15:clr>
            <a:srgbClr val="F26B43"/>
          </p15:clr>
        </p15:guide>
        <p15:guide id="16" pos="5155">
          <p15:clr>
            <a:srgbClr val="F26B43"/>
          </p15:clr>
        </p15:guide>
        <p15:guide id="17" orient="horz" pos="1117">
          <p15:clr>
            <a:srgbClr val="F26B43"/>
          </p15:clr>
        </p15:guide>
        <p15:guide id="18" orient="horz" pos="3748">
          <p15:clr>
            <a:srgbClr val="F26B43"/>
          </p15:clr>
        </p15:guide>
        <p15:guide id="19" pos="2525">
          <p15:clr>
            <a:srgbClr val="F26B43"/>
          </p15:clr>
        </p15:guide>
        <p15:guide id="20" pos="4941">
          <p15:clr>
            <a:srgbClr val="F26B43"/>
          </p15:clr>
        </p15:guide>
        <p15:guide id="21" orient="horz" pos="890">
          <p15:clr>
            <a:srgbClr val="F26B43"/>
          </p15:clr>
        </p15:guide>
        <p15:guide id="22" orient="horz" pos="23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585556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7" y="1787096"/>
            <a:ext cx="11160124" cy="41628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936" y="6396945"/>
            <a:ext cx="104400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096" y="6396945"/>
            <a:ext cx="6593660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9226" y="6396945"/>
            <a:ext cx="506835" cy="2137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0183C6E6-4335-4428-AB21-BBACF8148F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xxLanguageTextBox"/>
          <p:cNvSpPr/>
          <p:nvPr>
            <p:custDataLst>
              <p:tags r:id="rId21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xxLanguageTextBox"/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xxVersionTextBox"/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2346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  <p:sldLayoutId id="2147484579" r:id="rId13"/>
    <p:sldLayoutId id="2147484580" r:id="rId14"/>
    <p:sldLayoutId id="2147484581" r:id="rId15"/>
    <p:sldLayoutId id="2147484582" r:id="rId16"/>
    <p:sldLayoutId id="2147484583" r:id="rId17"/>
    <p:sldLayoutId id="2147484584" r:id="rId18"/>
    <p:sldLayoutId id="2147484585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Scania Office 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937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58888" indent="-365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616075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Tx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74850" indent="-35877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6pPr>
      <a:lvl7pPr marL="2335213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2687638" indent="-352425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48000" indent="-360363" algn="l" defTabSz="914400" rtl="0" eaLnBrk="1" latinLnBrk="0" hangingPunct="1">
        <a:lnSpc>
          <a:spcPct val="90000"/>
        </a:lnSpc>
        <a:spcBef>
          <a:spcPts val="500"/>
        </a:spcBef>
        <a:buFont typeface="Scania Office" panose="00000500000000000000" pitchFamily="2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25">
          <p15:clr>
            <a:srgbClr val="F26B43"/>
          </p15:clr>
        </p15:guide>
        <p15:guide id="2" pos="7355">
          <p15:clr>
            <a:srgbClr val="F26B43"/>
          </p15:clr>
        </p15:guide>
        <p15:guide id="3" pos="2739">
          <p15:clr>
            <a:srgbClr val="F26B43"/>
          </p15:clr>
        </p15:guide>
        <p15:guide id="4" pos="5155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2525">
          <p15:clr>
            <a:srgbClr val="F26B43"/>
          </p15:clr>
        </p15:guide>
        <p15:guide id="8" pos="4941">
          <p15:clr>
            <a:srgbClr val="F26B43"/>
          </p15:clr>
        </p15:guide>
        <p15:guide id="9" orient="horz" pos="890">
          <p15:clr>
            <a:srgbClr val="F26B43"/>
          </p15:clr>
        </p15:guide>
        <p15:guide id="10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A44C082-ECF3-4DB0-9B68-287F49264B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705A56-83F4-46FB-87DD-84E4551CC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Scania Office Headline Bold" pitchFamily="2" charset="0"/>
              </a:rPr>
              <a:t>sustainability, climate and just Transition</a:t>
            </a:r>
            <a:br>
              <a:rPr lang="en-GB" dirty="0"/>
            </a:br>
            <a:br>
              <a:rPr lang="en-GB" dirty="0"/>
            </a:br>
            <a:endParaRPr lang="en-US" sz="1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F15D4A0-9E33-45E3-8B3E-1BF451729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MiCHAEL</a:t>
            </a:r>
            <a:r>
              <a:rPr lang="en-GB" dirty="0"/>
              <a:t> LYNGSIE</a:t>
            </a:r>
          </a:p>
          <a:p>
            <a:r>
              <a:rPr lang="en-GB" dirty="0"/>
              <a:t>LISA OSBÄCK</a:t>
            </a:r>
          </a:p>
        </p:txBody>
      </p:sp>
      <p:sp>
        <p:nvSpPr>
          <p:cNvPr id="5" name="ScaniaWordmark">
            <a:extLst>
              <a:ext uri="{FF2B5EF4-FFF2-40B4-BE49-F238E27FC236}">
                <a16:creationId xmlns:a16="http://schemas.microsoft.com/office/drawing/2014/main" id="{3017633F-AD80-4389-A0FD-DBDC81D0FE6A}"/>
              </a:ext>
            </a:extLst>
          </p:cNvPr>
          <p:cNvSpPr>
            <a:spLocks noEditPoints="1"/>
          </p:cNvSpPr>
          <p:nvPr/>
        </p:nvSpPr>
        <p:spPr bwMode="auto">
          <a:xfrm>
            <a:off x="9852144" y="6215608"/>
            <a:ext cx="2026167" cy="343475"/>
          </a:xfrm>
          <a:custGeom>
            <a:avLst/>
            <a:gdLst>
              <a:gd name="T0" fmla="*/ 287 w 676"/>
              <a:gd name="T1" fmla="*/ 65 h 112"/>
              <a:gd name="T2" fmla="*/ 316 w 676"/>
              <a:gd name="T3" fmla="*/ 65 h 112"/>
              <a:gd name="T4" fmla="*/ 493 w 676"/>
              <a:gd name="T5" fmla="*/ 107 h 112"/>
              <a:gd name="T6" fmla="*/ 455 w 676"/>
              <a:gd name="T7" fmla="*/ 4 h 112"/>
              <a:gd name="T8" fmla="*/ 414 w 676"/>
              <a:gd name="T9" fmla="*/ 4 h 112"/>
              <a:gd name="T10" fmla="*/ 365 w 676"/>
              <a:gd name="T11" fmla="*/ 88 h 112"/>
              <a:gd name="T12" fmla="*/ 271 w 676"/>
              <a:gd name="T13" fmla="*/ 4 h 112"/>
              <a:gd name="T14" fmla="*/ 209 w 676"/>
              <a:gd name="T15" fmla="*/ 65 h 112"/>
              <a:gd name="T16" fmla="*/ 166 w 676"/>
              <a:gd name="T17" fmla="*/ 56 h 112"/>
              <a:gd name="T18" fmla="*/ 209 w 676"/>
              <a:gd name="T19" fmla="*/ 44 h 112"/>
              <a:gd name="T20" fmla="*/ 251 w 676"/>
              <a:gd name="T21" fmla="*/ 41 h 112"/>
              <a:gd name="T22" fmla="*/ 125 w 676"/>
              <a:gd name="T23" fmla="*/ 56 h 112"/>
              <a:gd name="T24" fmla="*/ 90 w 676"/>
              <a:gd name="T25" fmla="*/ 44 h 112"/>
              <a:gd name="T26" fmla="*/ 46 w 676"/>
              <a:gd name="T27" fmla="*/ 33 h 112"/>
              <a:gd name="T28" fmla="*/ 80 w 676"/>
              <a:gd name="T29" fmla="*/ 36 h 112"/>
              <a:gd name="T30" fmla="*/ 123 w 676"/>
              <a:gd name="T31" fmla="*/ 34 h 112"/>
              <a:gd name="T32" fmla="*/ 3 w 676"/>
              <a:gd name="T33" fmla="*/ 36 h 112"/>
              <a:gd name="T34" fmla="*/ 70 w 676"/>
              <a:gd name="T35" fmla="*/ 70 h 112"/>
              <a:gd name="T36" fmla="*/ 66 w 676"/>
              <a:gd name="T37" fmla="*/ 87 h 112"/>
              <a:gd name="T38" fmla="*/ 0 w 676"/>
              <a:gd name="T39" fmla="*/ 73 h 112"/>
              <a:gd name="T40" fmla="*/ 64 w 676"/>
              <a:gd name="T41" fmla="*/ 111 h 112"/>
              <a:gd name="T42" fmla="*/ 188 w 676"/>
              <a:gd name="T43" fmla="*/ 112 h 112"/>
              <a:gd name="T44" fmla="*/ 231 w 676"/>
              <a:gd name="T45" fmla="*/ 107 h 112"/>
              <a:gd name="T46" fmla="*/ 277 w 676"/>
              <a:gd name="T47" fmla="*/ 92 h 112"/>
              <a:gd name="T48" fmla="*/ 332 w 676"/>
              <a:gd name="T49" fmla="*/ 107 h 112"/>
              <a:gd name="T50" fmla="*/ 373 w 676"/>
              <a:gd name="T51" fmla="*/ 107 h 112"/>
              <a:gd name="T52" fmla="*/ 404 w 676"/>
              <a:gd name="T53" fmla="*/ 48 h 112"/>
              <a:gd name="T54" fmla="*/ 619 w 676"/>
              <a:gd name="T55" fmla="*/ 65 h 112"/>
              <a:gd name="T56" fmla="*/ 605 w 676"/>
              <a:gd name="T57" fmla="*/ 28 h 112"/>
              <a:gd name="T58" fmla="*/ 676 w 676"/>
              <a:gd name="T59" fmla="*/ 107 h 112"/>
              <a:gd name="T60" fmla="*/ 574 w 676"/>
              <a:gd name="T61" fmla="*/ 4 h 112"/>
              <a:gd name="T62" fmla="*/ 542 w 676"/>
              <a:gd name="T63" fmla="*/ 4 h 112"/>
              <a:gd name="T64" fmla="*/ 503 w 676"/>
              <a:gd name="T65" fmla="*/ 107 h 112"/>
              <a:gd name="T66" fmla="*/ 542 w 676"/>
              <a:gd name="T67" fmla="*/ 107 h 112"/>
              <a:gd name="T68" fmla="*/ 580 w 676"/>
              <a:gd name="T69" fmla="*/ 92 h 112"/>
              <a:gd name="T70" fmla="*/ 635 w 676"/>
              <a:gd name="T71" fmla="*/ 107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76" h="112">
                <a:moveTo>
                  <a:pt x="316" y="65"/>
                </a:moveTo>
                <a:cubicBezTo>
                  <a:pt x="287" y="65"/>
                  <a:pt x="287" y="65"/>
                  <a:pt x="287" y="65"/>
                </a:cubicBezTo>
                <a:cubicBezTo>
                  <a:pt x="302" y="28"/>
                  <a:pt x="302" y="28"/>
                  <a:pt x="302" y="28"/>
                </a:cubicBezTo>
                <a:lnTo>
                  <a:pt x="316" y="65"/>
                </a:lnTo>
                <a:close/>
                <a:moveTo>
                  <a:pt x="448" y="107"/>
                </a:moveTo>
                <a:cubicBezTo>
                  <a:pt x="493" y="107"/>
                  <a:pt x="493" y="107"/>
                  <a:pt x="493" y="107"/>
                </a:cubicBezTo>
                <a:cubicBezTo>
                  <a:pt x="493" y="4"/>
                  <a:pt x="493" y="4"/>
                  <a:pt x="493" y="4"/>
                </a:cubicBezTo>
                <a:cubicBezTo>
                  <a:pt x="455" y="4"/>
                  <a:pt x="455" y="4"/>
                  <a:pt x="455" y="4"/>
                </a:cubicBezTo>
                <a:cubicBezTo>
                  <a:pt x="455" y="58"/>
                  <a:pt x="455" y="58"/>
                  <a:pt x="455" y="58"/>
                </a:cubicBezTo>
                <a:cubicBezTo>
                  <a:pt x="414" y="4"/>
                  <a:pt x="414" y="4"/>
                  <a:pt x="414" y="4"/>
                </a:cubicBezTo>
                <a:cubicBezTo>
                  <a:pt x="365" y="4"/>
                  <a:pt x="365" y="4"/>
                  <a:pt x="365" y="4"/>
                </a:cubicBezTo>
                <a:cubicBezTo>
                  <a:pt x="365" y="88"/>
                  <a:pt x="365" y="88"/>
                  <a:pt x="365" y="88"/>
                </a:cubicBezTo>
                <a:cubicBezTo>
                  <a:pt x="333" y="4"/>
                  <a:pt x="333" y="4"/>
                  <a:pt x="333" y="4"/>
                </a:cubicBezTo>
                <a:cubicBezTo>
                  <a:pt x="271" y="4"/>
                  <a:pt x="271" y="4"/>
                  <a:pt x="271" y="4"/>
                </a:cubicBezTo>
                <a:cubicBezTo>
                  <a:pt x="247" y="65"/>
                  <a:pt x="247" y="65"/>
                  <a:pt x="247" y="65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7" y="77"/>
                  <a:pt x="200" y="83"/>
                  <a:pt x="188" y="83"/>
                </a:cubicBezTo>
                <a:cubicBezTo>
                  <a:pt x="174" y="83"/>
                  <a:pt x="166" y="73"/>
                  <a:pt x="166" y="56"/>
                </a:cubicBezTo>
                <a:cubicBezTo>
                  <a:pt x="166" y="39"/>
                  <a:pt x="174" y="28"/>
                  <a:pt x="188" y="28"/>
                </a:cubicBezTo>
                <a:cubicBezTo>
                  <a:pt x="200" y="28"/>
                  <a:pt x="207" y="34"/>
                  <a:pt x="209" y="44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51" y="18"/>
                  <a:pt x="231" y="0"/>
                  <a:pt x="188" y="0"/>
                </a:cubicBezTo>
                <a:cubicBezTo>
                  <a:pt x="142" y="0"/>
                  <a:pt x="125" y="23"/>
                  <a:pt x="125" y="56"/>
                </a:cubicBezTo>
                <a:cubicBezTo>
                  <a:pt x="125" y="56"/>
                  <a:pt x="125" y="57"/>
                  <a:pt x="125" y="58"/>
                </a:cubicBezTo>
                <a:cubicBezTo>
                  <a:pt x="119" y="51"/>
                  <a:pt x="108" y="47"/>
                  <a:pt x="90" y="44"/>
                </a:cubicBezTo>
                <a:cubicBezTo>
                  <a:pt x="63" y="40"/>
                  <a:pt x="63" y="40"/>
                  <a:pt x="63" y="40"/>
                </a:cubicBezTo>
                <a:cubicBezTo>
                  <a:pt x="53" y="39"/>
                  <a:pt x="46" y="38"/>
                  <a:pt x="46" y="33"/>
                </a:cubicBezTo>
                <a:cubicBezTo>
                  <a:pt x="46" y="28"/>
                  <a:pt x="50" y="24"/>
                  <a:pt x="61" y="24"/>
                </a:cubicBezTo>
                <a:cubicBezTo>
                  <a:pt x="73" y="24"/>
                  <a:pt x="80" y="29"/>
                  <a:pt x="80" y="3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13"/>
                  <a:pt x="103" y="0"/>
                  <a:pt x="63" y="0"/>
                </a:cubicBezTo>
                <a:cubicBezTo>
                  <a:pt x="21" y="0"/>
                  <a:pt x="3" y="15"/>
                  <a:pt x="3" y="36"/>
                </a:cubicBezTo>
                <a:cubicBezTo>
                  <a:pt x="3" y="53"/>
                  <a:pt x="14" y="62"/>
                  <a:pt x="39" y="66"/>
                </a:cubicBezTo>
                <a:cubicBezTo>
                  <a:pt x="70" y="70"/>
                  <a:pt x="70" y="70"/>
                  <a:pt x="70" y="70"/>
                </a:cubicBezTo>
                <a:cubicBezTo>
                  <a:pt x="80" y="72"/>
                  <a:pt x="84" y="74"/>
                  <a:pt x="84" y="78"/>
                </a:cubicBezTo>
                <a:cubicBezTo>
                  <a:pt x="84" y="84"/>
                  <a:pt x="78" y="87"/>
                  <a:pt x="66" y="87"/>
                </a:cubicBezTo>
                <a:cubicBezTo>
                  <a:pt x="52" y="87"/>
                  <a:pt x="45" y="81"/>
                  <a:pt x="45" y="7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98"/>
                  <a:pt x="22" y="111"/>
                  <a:pt x="64" y="111"/>
                </a:cubicBezTo>
                <a:cubicBezTo>
                  <a:pt x="103" y="111"/>
                  <a:pt x="126" y="103"/>
                  <a:pt x="129" y="81"/>
                </a:cubicBezTo>
                <a:cubicBezTo>
                  <a:pt x="137" y="100"/>
                  <a:pt x="156" y="112"/>
                  <a:pt x="188" y="112"/>
                </a:cubicBezTo>
                <a:cubicBezTo>
                  <a:pt x="213" y="112"/>
                  <a:pt x="228" y="105"/>
                  <a:pt x="236" y="94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71" y="107"/>
                  <a:pt x="271" y="107"/>
                  <a:pt x="271" y="107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326" y="92"/>
                  <a:pt x="326" y="92"/>
                  <a:pt x="326" y="92"/>
                </a:cubicBezTo>
                <a:cubicBezTo>
                  <a:pt x="332" y="107"/>
                  <a:pt x="332" y="107"/>
                  <a:pt x="332" y="107"/>
                </a:cubicBezTo>
                <a:cubicBezTo>
                  <a:pt x="365" y="107"/>
                  <a:pt x="365" y="107"/>
                  <a:pt x="365" y="107"/>
                </a:cubicBezTo>
                <a:cubicBezTo>
                  <a:pt x="373" y="107"/>
                  <a:pt x="373" y="107"/>
                  <a:pt x="373" y="107"/>
                </a:cubicBezTo>
                <a:cubicBezTo>
                  <a:pt x="404" y="107"/>
                  <a:pt x="404" y="107"/>
                  <a:pt x="404" y="107"/>
                </a:cubicBezTo>
                <a:cubicBezTo>
                  <a:pt x="404" y="48"/>
                  <a:pt x="404" y="48"/>
                  <a:pt x="404" y="48"/>
                </a:cubicBezTo>
                <a:lnTo>
                  <a:pt x="448" y="107"/>
                </a:lnTo>
                <a:close/>
                <a:moveTo>
                  <a:pt x="619" y="65"/>
                </a:moveTo>
                <a:cubicBezTo>
                  <a:pt x="591" y="65"/>
                  <a:pt x="591" y="65"/>
                  <a:pt x="591" y="65"/>
                </a:cubicBezTo>
                <a:cubicBezTo>
                  <a:pt x="605" y="28"/>
                  <a:pt x="605" y="28"/>
                  <a:pt x="605" y="28"/>
                </a:cubicBezTo>
                <a:lnTo>
                  <a:pt x="619" y="65"/>
                </a:lnTo>
                <a:close/>
                <a:moveTo>
                  <a:pt x="676" y="107"/>
                </a:moveTo>
                <a:cubicBezTo>
                  <a:pt x="637" y="4"/>
                  <a:pt x="637" y="4"/>
                  <a:pt x="637" y="4"/>
                </a:cubicBezTo>
                <a:cubicBezTo>
                  <a:pt x="574" y="4"/>
                  <a:pt x="574" y="4"/>
                  <a:pt x="574" y="4"/>
                </a:cubicBezTo>
                <a:cubicBezTo>
                  <a:pt x="542" y="88"/>
                  <a:pt x="542" y="88"/>
                  <a:pt x="542" y="88"/>
                </a:cubicBezTo>
                <a:cubicBezTo>
                  <a:pt x="542" y="4"/>
                  <a:pt x="542" y="4"/>
                  <a:pt x="542" y="4"/>
                </a:cubicBezTo>
                <a:cubicBezTo>
                  <a:pt x="503" y="4"/>
                  <a:pt x="503" y="4"/>
                  <a:pt x="503" y="4"/>
                </a:cubicBezTo>
                <a:cubicBezTo>
                  <a:pt x="503" y="107"/>
                  <a:pt x="503" y="107"/>
                  <a:pt x="503" y="107"/>
                </a:cubicBezTo>
                <a:cubicBezTo>
                  <a:pt x="535" y="107"/>
                  <a:pt x="535" y="107"/>
                  <a:pt x="535" y="107"/>
                </a:cubicBezTo>
                <a:cubicBezTo>
                  <a:pt x="542" y="107"/>
                  <a:pt x="542" y="107"/>
                  <a:pt x="542" y="107"/>
                </a:cubicBezTo>
                <a:cubicBezTo>
                  <a:pt x="575" y="107"/>
                  <a:pt x="575" y="107"/>
                  <a:pt x="575" y="107"/>
                </a:cubicBezTo>
                <a:cubicBezTo>
                  <a:pt x="580" y="92"/>
                  <a:pt x="580" y="92"/>
                  <a:pt x="580" y="92"/>
                </a:cubicBezTo>
                <a:cubicBezTo>
                  <a:pt x="630" y="92"/>
                  <a:pt x="630" y="92"/>
                  <a:pt x="630" y="92"/>
                </a:cubicBezTo>
                <a:cubicBezTo>
                  <a:pt x="635" y="107"/>
                  <a:pt x="635" y="107"/>
                  <a:pt x="635" y="107"/>
                </a:cubicBezTo>
                <a:lnTo>
                  <a:pt x="676" y="107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pic>
        <p:nvPicPr>
          <p:cNvPr id="7" name="ScaniaSymbol">
            <a:extLst>
              <a:ext uri="{FF2B5EF4-FFF2-40B4-BE49-F238E27FC236}">
                <a16:creationId xmlns:a16="http://schemas.microsoft.com/office/drawing/2014/main" id="{01150E8B-A346-4886-B1E5-D4201B567F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5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9C8211-3A00-4920-9461-97526A802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" t="9991" r="2441" b="167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54C83EF-F22B-49CD-9542-063B3AB116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" r="1656"/>
          <a:stretch/>
        </p:blipFill>
        <p:spPr>
          <a:xfrm>
            <a:off x="544672" y="841806"/>
            <a:ext cx="1445566" cy="1465368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6CF6103-4303-4874-9490-3134E0E7DF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1656"/>
          <a:stretch/>
        </p:blipFill>
        <p:spPr>
          <a:xfrm>
            <a:off x="2481837" y="841806"/>
            <a:ext cx="1445566" cy="146536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AA0C4EA-551E-418E-86EF-4204981845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002" y="841806"/>
            <a:ext cx="1445566" cy="146536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414B365-894D-4CD9-B42D-A991700E81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167" y="841806"/>
            <a:ext cx="1445566" cy="146536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7912965-4076-4B47-BA25-2E9FAF4823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3332" y="841806"/>
            <a:ext cx="1445566" cy="146536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8493EDA-2E9B-4F55-B819-A2CF2CF73B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0497" y="841806"/>
            <a:ext cx="1445566" cy="146536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E975B58-0683-4F65-93EE-5D60CC6B4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916" y="2669464"/>
            <a:ext cx="1445566" cy="1465368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536099B-CAE3-413E-9334-28B7B4633D9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832" y="2669464"/>
            <a:ext cx="1445566" cy="1465368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6002AB6-9F0F-4A8E-BC16-5E7C60BC26C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748" y="2669464"/>
            <a:ext cx="1445566" cy="1465368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49AD3E3-4DD4-41A8-900F-5D90C30A58B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664" y="2669464"/>
            <a:ext cx="1445566" cy="1465368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05B533B-39E9-4C1A-804F-03EFEEC2AEC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0580" y="2669464"/>
            <a:ext cx="1445566" cy="1465368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14049A31-A700-4BB7-B37A-CC965165FE0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30497" y="2669464"/>
            <a:ext cx="1445566" cy="1465368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BE75A958-2B2E-4E05-ACAE-D8BB24E4C7D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r="1135" b="1"/>
          <a:stretch/>
        </p:blipFill>
        <p:spPr>
          <a:xfrm>
            <a:off x="530916" y="4575500"/>
            <a:ext cx="1445566" cy="1465368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83447B38-1A44-4295-A15B-D5EEC56C909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6" b="1396"/>
          <a:stretch/>
        </p:blipFill>
        <p:spPr>
          <a:xfrm>
            <a:off x="2470832" y="4575500"/>
            <a:ext cx="1445566" cy="1465368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F451B3F-093B-4CF7-A6FF-87DC3F1BA8A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196" b="1"/>
          <a:stretch/>
        </p:blipFill>
        <p:spPr>
          <a:xfrm>
            <a:off x="4410748" y="4575500"/>
            <a:ext cx="1445566" cy="1465368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31E3EB90-201D-4F8A-957E-15374A8A465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" b="1268"/>
          <a:stretch/>
        </p:blipFill>
        <p:spPr>
          <a:xfrm>
            <a:off x="6350664" y="4575500"/>
            <a:ext cx="1445566" cy="1465368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175C5674-06E0-4FA7-AE3F-1315A98076A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90580" y="4575500"/>
            <a:ext cx="1445566" cy="1465368"/>
          </a:xfrm>
          <a:prstGeom prst="rect">
            <a:avLst/>
          </a:prstGeom>
        </p:spPr>
      </p:pic>
      <p:pic>
        <p:nvPicPr>
          <p:cNvPr id="22" name="ScaniaSymbol">
            <a:extLst>
              <a:ext uri="{FF2B5EF4-FFF2-40B4-BE49-F238E27FC236}">
                <a16:creationId xmlns:a16="http://schemas.microsoft.com/office/drawing/2014/main" id="{5AE0A979-587C-41BE-810A-60C5110C6B9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AAEC7-B5C6-47C8-9381-0E1121977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83C6E6-4335-4428-AB21-BBACF8148F3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ania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A0633B-2366-43A9-B755-3B282BE90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5D76F315-68FA-4BEA-9932-9507D11A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cania Office"/>
                <a:ea typeface="+mn-ea"/>
                <a:cs typeface="+mn-cs"/>
              </a:rPr>
              <a:t>Info class internal Department / Name / Subject</a:t>
            </a:r>
          </a:p>
        </p:txBody>
      </p:sp>
    </p:spTree>
    <p:extLst>
      <p:ext uri="{BB962C8B-B14F-4D97-AF65-F5344CB8AC3E}">
        <p14:creationId xmlns:p14="http://schemas.microsoft.com/office/powerpoint/2010/main" val="22841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AF08C75B-ECAE-41D9-83CC-331632139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41E42"/>
                </a:solidFill>
                <a:latin typeface="Scania Office Headline Bold"/>
                <a:ea typeface="+mn-lt"/>
                <a:cs typeface="+mn-lt"/>
              </a:rPr>
              <a:t>strategic sustainability approach</a:t>
            </a:r>
            <a:br>
              <a:rPr lang="sv-SE" sz="1600">
                <a:solidFill>
                  <a:srgbClr val="041E42"/>
                </a:solidFill>
                <a:latin typeface="Scania Office Headline Bold"/>
                <a:ea typeface="+mn-lt"/>
                <a:cs typeface="+mn-lt"/>
              </a:rPr>
            </a:br>
            <a:endParaRPr lang="sv-SE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E113078-A947-4A12-918D-FF98C9E745A8}"/>
              </a:ext>
            </a:extLst>
          </p:cNvPr>
          <p:cNvSpPr txBox="1">
            <a:spLocks/>
          </p:cNvSpPr>
          <p:nvPr/>
        </p:nvSpPr>
        <p:spPr>
          <a:xfrm>
            <a:off x="439702" y="976224"/>
            <a:ext cx="11370496" cy="8302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Tx/>
              <a:buChar char="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93763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58888" indent="-365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16075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74850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cania Office" panose="00000500000000000000" pitchFamily="2" charset="0"/>
              <a:buChar char="–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335213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cania Office" panose="00000500000000000000" pitchFamily="2" charset="0"/>
              <a:buChar char="–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687638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cania Office" panose="00000500000000000000" pitchFamily="2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048000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cania Office" panose="00000500000000000000" pitchFamily="2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1E4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cania Office Headline Bold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A902E-4152-40AC-85BE-A420649FFB2B}"/>
              </a:ext>
            </a:extLst>
          </p:cNvPr>
          <p:cNvSpPr txBox="1"/>
          <p:nvPr/>
        </p:nvSpPr>
        <p:spPr>
          <a:xfrm>
            <a:off x="4617446" y="1090150"/>
            <a:ext cx="329351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 Headline Bold"/>
                <a:ea typeface="+mn-ea"/>
                <a:cs typeface="+mn-cs"/>
              </a:rPr>
              <a:t>People Sustainability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"/>
                <a:ea typeface="+mn-ea"/>
                <a:cs typeface="+mn-cs"/>
              </a:rPr>
              <a:t>: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sp>
        <p:nvSpPr>
          <p:cNvPr id="32" name="Freeform 488">
            <a:extLst>
              <a:ext uri="{FF2B5EF4-FFF2-40B4-BE49-F238E27FC236}">
                <a16:creationId xmlns:a16="http://schemas.microsoft.com/office/drawing/2014/main" id="{D8EC858D-D904-45BF-B2B1-5FE0783B30A5}"/>
              </a:ext>
            </a:extLst>
          </p:cNvPr>
          <p:cNvSpPr/>
          <p:nvPr/>
        </p:nvSpPr>
        <p:spPr>
          <a:xfrm rot="1968350">
            <a:off x="1088237" y="2889948"/>
            <a:ext cx="959891" cy="510184"/>
          </a:xfrm>
          <a:custGeom>
            <a:avLst/>
            <a:gdLst>
              <a:gd name="connsiteX0" fmla="*/ 0 w 1123406"/>
              <a:gd name="connsiteY0" fmla="*/ 583474 h 600892"/>
              <a:gd name="connsiteX1" fmla="*/ 583474 w 1123406"/>
              <a:gd name="connsiteY1" fmla="*/ 600892 h 600892"/>
              <a:gd name="connsiteX2" fmla="*/ 583474 w 1123406"/>
              <a:gd name="connsiteY2" fmla="*/ 600892 h 600892"/>
              <a:gd name="connsiteX3" fmla="*/ 1123406 w 1123406"/>
              <a:gd name="connsiteY3" fmla="*/ 0 h 6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406" h="600892">
                <a:moveTo>
                  <a:pt x="0" y="583474"/>
                </a:moveTo>
                <a:lnTo>
                  <a:pt x="583474" y="600892"/>
                </a:lnTo>
                <a:lnTo>
                  <a:pt x="583474" y="600892"/>
                </a:lnTo>
                <a:lnTo>
                  <a:pt x="1123406" y="0"/>
                </a:lnTo>
              </a:path>
            </a:pathLst>
          </a:cu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sp>
        <p:nvSpPr>
          <p:cNvPr id="33" name="Freeform 490">
            <a:extLst>
              <a:ext uri="{FF2B5EF4-FFF2-40B4-BE49-F238E27FC236}">
                <a16:creationId xmlns:a16="http://schemas.microsoft.com/office/drawing/2014/main" id="{0201BB1B-5905-4BAD-A1FA-397643D3D620}"/>
              </a:ext>
            </a:extLst>
          </p:cNvPr>
          <p:cNvSpPr/>
          <p:nvPr/>
        </p:nvSpPr>
        <p:spPr>
          <a:xfrm rot="1968350">
            <a:off x="1127804" y="2691460"/>
            <a:ext cx="959891" cy="510184"/>
          </a:xfrm>
          <a:custGeom>
            <a:avLst/>
            <a:gdLst>
              <a:gd name="connsiteX0" fmla="*/ 0 w 1123406"/>
              <a:gd name="connsiteY0" fmla="*/ 583474 h 600892"/>
              <a:gd name="connsiteX1" fmla="*/ 583474 w 1123406"/>
              <a:gd name="connsiteY1" fmla="*/ 600892 h 600892"/>
              <a:gd name="connsiteX2" fmla="*/ 583474 w 1123406"/>
              <a:gd name="connsiteY2" fmla="*/ 600892 h 600892"/>
              <a:gd name="connsiteX3" fmla="*/ 1123406 w 1123406"/>
              <a:gd name="connsiteY3" fmla="*/ 0 h 6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406" h="600892">
                <a:moveTo>
                  <a:pt x="0" y="583474"/>
                </a:moveTo>
                <a:lnTo>
                  <a:pt x="583474" y="600892"/>
                </a:lnTo>
                <a:lnTo>
                  <a:pt x="583474" y="600892"/>
                </a:lnTo>
                <a:lnTo>
                  <a:pt x="1123406" y="0"/>
                </a:lnTo>
              </a:path>
            </a:pathLst>
          </a:cu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sp>
        <p:nvSpPr>
          <p:cNvPr id="34" name="Freeform 477">
            <a:extLst>
              <a:ext uri="{FF2B5EF4-FFF2-40B4-BE49-F238E27FC236}">
                <a16:creationId xmlns:a16="http://schemas.microsoft.com/office/drawing/2014/main" id="{58171F1D-1E8F-42E2-9DAE-CC662D4F1BF3}"/>
              </a:ext>
            </a:extLst>
          </p:cNvPr>
          <p:cNvSpPr/>
          <p:nvPr/>
        </p:nvSpPr>
        <p:spPr>
          <a:xfrm rot="7609454" flipV="1">
            <a:off x="980488" y="3345635"/>
            <a:ext cx="953823" cy="162774"/>
          </a:xfrm>
          <a:custGeom>
            <a:avLst/>
            <a:gdLst>
              <a:gd name="connsiteX0" fmla="*/ 0 w 1123406"/>
              <a:gd name="connsiteY0" fmla="*/ 583474 h 600892"/>
              <a:gd name="connsiteX1" fmla="*/ 583474 w 1123406"/>
              <a:gd name="connsiteY1" fmla="*/ 600892 h 600892"/>
              <a:gd name="connsiteX2" fmla="*/ 583474 w 1123406"/>
              <a:gd name="connsiteY2" fmla="*/ 600892 h 600892"/>
              <a:gd name="connsiteX3" fmla="*/ 1123406 w 1123406"/>
              <a:gd name="connsiteY3" fmla="*/ 0 h 6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406" h="600892">
                <a:moveTo>
                  <a:pt x="0" y="583474"/>
                </a:moveTo>
                <a:lnTo>
                  <a:pt x="583474" y="600892"/>
                </a:lnTo>
                <a:lnTo>
                  <a:pt x="583474" y="600892"/>
                </a:lnTo>
                <a:lnTo>
                  <a:pt x="1123406" y="0"/>
                </a:lnTo>
              </a:path>
            </a:pathLst>
          </a:cu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sp>
        <p:nvSpPr>
          <p:cNvPr id="35" name="Freeform 478">
            <a:extLst>
              <a:ext uri="{FF2B5EF4-FFF2-40B4-BE49-F238E27FC236}">
                <a16:creationId xmlns:a16="http://schemas.microsoft.com/office/drawing/2014/main" id="{7E51304B-6DA5-4B1D-B6FB-8CA1C25B901B}"/>
              </a:ext>
            </a:extLst>
          </p:cNvPr>
          <p:cNvSpPr/>
          <p:nvPr/>
        </p:nvSpPr>
        <p:spPr>
          <a:xfrm rot="7609454" flipV="1">
            <a:off x="935487" y="3473800"/>
            <a:ext cx="953823" cy="162774"/>
          </a:xfrm>
          <a:custGeom>
            <a:avLst/>
            <a:gdLst>
              <a:gd name="connsiteX0" fmla="*/ 0 w 1123406"/>
              <a:gd name="connsiteY0" fmla="*/ 583474 h 600892"/>
              <a:gd name="connsiteX1" fmla="*/ 583474 w 1123406"/>
              <a:gd name="connsiteY1" fmla="*/ 600892 h 600892"/>
              <a:gd name="connsiteX2" fmla="*/ 583474 w 1123406"/>
              <a:gd name="connsiteY2" fmla="*/ 600892 h 600892"/>
              <a:gd name="connsiteX3" fmla="*/ 1123406 w 1123406"/>
              <a:gd name="connsiteY3" fmla="*/ 0 h 6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406" h="600892">
                <a:moveTo>
                  <a:pt x="0" y="583474"/>
                </a:moveTo>
                <a:lnTo>
                  <a:pt x="583474" y="600892"/>
                </a:lnTo>
                <a:lnTo>
                  <a:pt x="583474" y="600892"/>
                </a:lnTo>
                <a:lnTo>
                  <a:pt x="1123406" y="0"/>
                </a:lnTo>
              </a:path>
            </a:pathLst>
          </a:custGeom>
          <a:noFill/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AE951931-A1DA-448B-9C38-4737507A7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434" y="3805387"/>
            <a:ext cx="435870" cy="485502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12EDA019-DDCB-4077-B7C8-097DE418D77B}"/>
              </a:ext>
            </a:extLst>
          </p:cNvPr>
          <p:cNvSpPr txBox="1"/>
          <p:nvPr/>
        </p:nvSpPr>
        <p:spPr>
          <a:xfrm>
            <a:off x="1255205" y="4533919"/>
            <a:ext cx="3262041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 Headline Bold"/>
                <a:ea typeface="+mn-ea"/>
                <a:cs typeface="+mn-cs"/>
              </a:rPr>
              <a:t>circular business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"/>
                <a:ea typeface="+mn-ea"/>
                <a:cs typeface="+mn-cs"/>
              </a:rPr>
              <a:t>aligns with our core value, elimination of waste, as well as our lean production system and our 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"/>
                <a:ea typeface="+mn-ea"/>
                <a:cs typeface="+mn-cs"/>
              </a:rPr>
              <a:t>modularisation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"/>
                <a:ea typeface="+mn-ea"/>
                <a:cs typeface="+mn-cs"/>
              </a:rPr>
              <a:t> approach.</a:t>
            </a: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CD16DAE-4E9D-42C8-91DA-42F483D3FC9F}"/>
              </a:ext>
            </a:extLst>
          </p:cNvPr>
          <p:cNvSpPr txBox="1"/>
          <p:nvPr/>
        </p:nvSpPr>
        <p:spPr>
          <a:xfrm>
            <a:off x="7684254" y="4791017"/>
            <a:ext cx="390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 Headline Bold"/>
                <a:ea typeface="+mn-ea"/>
                <a:cs typeface="+mn-cs"/>
              </a:rPr>
              <a:t>decarbonisation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"/>
                <a:ea typeface="+mn-ea"/>
                <a:cs typeface="+mn-cs"/>
              </a:rPr>
              <a:t>Our main environmental impact and the are where be can make the biggest contribution to sustainable development.</a:t>
            </a: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6B999-E8FE-49B5-AE46-E3841CAD5803}"/>
              </a:ext>
            </a:extLst>
          </p:cNvPr>
          <p:cNvSpPr txBox="1"/>
          <p:nvPr/>
        </p:nvSpPr>
        <p:spPr>
          <a:xfrm>
            <a:off x="4684765" y="1340265"/>
            <a:ext cx="3066808" cy="116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nia Office"/>
                <a:ea typeface="+mn-ea"/>
                <a:cs typeface="+mn-cs"/>
              </a:rPr>
              <a:t>People Sustainability is about putting people and society at the centre of everything we do.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err="1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40BDF4-56CA-4A84-BC04-54831901FBBC}"/>
              </a:ext>
            </a:extLst>
          </p:cNvPr>
          <p:cNvGrpSpPr/>
          <p:nvPr/>
        </p:nvGrpSpPr>
        <p:grpSpPr>
          <a:xfrm>
            <a:off x="4235233" y="2167725"/>
            <a:ext cx="3636000" cy="3636000"/>
            <a:chOff x="3950543" y="1533867"/>
            <a:chExt cx="3636000" cy="3636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6FE58AA-CA06-4ACC-8054-3959DBF94CBE}"/>
                </a:ext>
              </a:extLst>
            </p:cNvPr>
            <p:cNvGrpSpPr/>
            <p:nvPr/>
          </p:nvGrpSpPr>
          <p:grpSpPr>
            <a:xfrm>
              <a:off x="3950543" y="1533867"/>
              <a:ext cx="3636000" cy="3636000"/>
              <a:chOff x="3950543" y="1533867"/>
              <a:chExt cx="3636000" cy="3636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1C0C5F0-CD62-43C8-83B1-E54BFA4D80BE}"/>
                  </a:ext>
                </a:extLst>
              </p:cNvPr>
              <p:cNvSpPr/>
              <p:nvPr/>
            </p:nvSpPr>
            <p:spPr>
              <a:xfrm>
                <a:off x="3950543" y="1533867"/>
                <a:ext cx="3636000" cy="363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cania Office"/>
                  <a:ea typeface="+mn-ea"/>
                  <a:cs typeface="+mn-cs"/>
                </a:endParaRPr>
              </a:p>
            </p:txBody>
          </p:sp>
          <p:sp>
            <p:nvSpPr>
              <p:cNvPr id="41" name="Partial Circle 40">
                <a:extLst>
                  <a:ext uri="{FF2B5EF4-FFF2-40B4-BE49-F238E27FC236}">
                    <a16:creationId xmlns:a16="http://schemas.microsoft.com/office/drawing/2014/main" id="{A3416764-CC50-458A-811B-AC6CFC312D64}"/>
                  </a:ext>
                </a:extLst>
              </p:cNvPr>
              <p:cNvSpPr/>
              <p:nvPr/>
            </p:nvSpPr>
            <p:spPr>
              <a:xfrm>
                <a:off x="3969593" y="1556261"/>
                <a:ext cx="3600000" cy="3600000"/>
              </a:xfrm>
              <a:prstGeom prst="pie">
                <a:avLst>
                  <a:gd name="adj1" fmla="val 9018335"/>
                  <a:gd name="adj2" fmla="val 16566327"/>
                </a:avLst>
              </a:pr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cania Office"/>
                  <a:ea typeface="+mn-ea"/>
                  <a:cs typeface="+mn-cs"/>
                </a:endParaRPr>
              </a:p>
            </p:txBody>
          </p:sp>
          <p:sp>
            <p:nvSpPr>
              <p:cNvPr id="42" name="Partial Circle 41">
                <a:extLst>
                  <a:ext uri="{FF2B5EF4-FFF2-40B4-BE49-F238E27FC236}">
                    <a16:creationId xmlns:a16="http://schemas.microsoft.com/office/drawing/2014/main" id="{CE05A452-D3C9-4CA2-82EA-37DCCD50ED24}"/>
                  </a:ext>
                </a:extLst>
              </p:cNvPr>
              <p:cNvSpPr/>
              <p:nvPr/>
            </p:nvSpPr>
            <p:spPr>
              <a:xfrm rot="14557177">
                <a:off x="3969593" y="1556261"/>
                <a:ext cx="3600000" cy="3600000"/>
              </a:xfrm>
              <a:prstGeom prst="pie">
                <a:avLst>
                  <a:gd name="adj1" fmla="val 8509081"/>
                  <a:gd name="adj2" fmla="val 16773662"/>
                </a:avLst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cania Office"/>
                  <a:ea typeface="+mn-ea"/>
                  <a:cs typeface="+mn-cs"/>
                </a:endParaRPr>
              </a:p>
            </p:txBody>
          </p:sp>
          <p:sp>
            <p:nvSpPr>
              <p:cNvPr id="43" name="Partial Circle 42">
                <a:extLst>
                  <a:ext uri="{FF2B5EF4-FFF2-40B4-BE49-F238E27FC236}">
                    <a16:creationId xmlns:a16="http://schemas.microsoft.com/office/drawing/2014/main" id="{0CEA9382-9CE5-414E-8FAE-A06B38DBB1A0}"/>
                  </a:ext>
                </a:extLst>
              </p:cNvPr>
              <p:cNvSpPr/>
              <p:nvPr/>
            </p:nvSpPr>
            <p:spPr>
              <a:xfrm rot="7162956">
                <a:off x="3969593" y="1556260"/>
                <a:ext cx="3600000" cy="3600000"/>
              </a:xfrm>
              <a:prstGeom prst="pie">
                <a:avLst>
                  <a:gd name="adj1" fmla="val 8742722"/>
                  <a:gd name="adj2" fmla="val 16611321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cania Office"/>
                  <a:ea typeface="+mn-ea"/>
                  <a:cs typeface="+mn-cs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C49F483-C93B-4A6A-B7A6-9F36E2268C48}"/>
                  </a:ext>
                </a:extLst>
              </p:cNvPr>
              <p:cNvSpPr/>
              <p:nvPr/>
            </p:nvSpPr>
            <p:spPr>
              <a:xfrm>
                <a:off x="4689593" y="2276260"/>
                <a:ext cx="2160000" cy="216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cania Office"/>
                  <a:ea typeface="+mn-ea"/>
                  <a:cs typeface="+mn-cs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63B4A3D-7B2D-482B-8478-26A2478BD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4334" y="2341728"/>
              <a:ext cx="2127866" cy="208426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81CBEF-1C4E-434D-BF5E-6AFA2E5119C6}"/>
                </a:ext>
              </a:extLst>
            </p:cNvPr>
            <p:cNvSpPr txBox="1"/>
            <p:nvPr/>
          </p:nvSpPr>
          <p:spPr>
            <a:xfrm>
              <a:off x="4979166" y="3018079"/>
              <a:ext cx="1581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>
                  <a:ln>
                    <a:noFill/>
                  </a:ln>
                  <a:solidFill>
                    <a:srgbClr val="041E42"/>
                  </a:solidFill>
                  <a:effectLst/>
                  <a:uLnTx/>
                  <a:uFillTx/>
                  <a:latin typeface="Scania Office"/>
                  <a:ea typeface="+mn-ea"/>
                  <a:cs typeface="+mn-cs"/>
                </a:rPr>
                <a:t>Scania’s Impact</a:t>
              </a:r>
            </a:p>
          </p:txBody>
        </p: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771DD2A8-44A6-450D-9266-1303B1C6EFD3}"/>
              </a:ext>
            </a:extLst>
          </p:cNvPr>
          <p:cNvSpPr/>
          <p:nvPr/>
        </p:nvSpPr>
        <p:spPr>
          <a:xfrm rot="3616716">
            <a:off x="7078275" y="3076536"/>
            <a:ext cx="589615" cy="6151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5BCBA36-674B-47EB-A31E-88278D972622}"/>
              </a:ext>
            </a:extLst>
          </p:cNvPr>
          <p:cNvSpPr/>
          <p:nvPr/>
        </p:nvSpPr>
        <p:spPr>
          <a:xfrm rot="10800000">
            <a:off x="5594800" y="5076798"/>
            <a:ext cx="589615" cy="6151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52B562CB-7C0E-419C-9169-744E22E7BC55}"/>
              </a:ext>
            </a:extLst>
          </p:cNvPr>
          <p:cNvSpPr/>
          <p:nvPr/>
        </p:nvSpPr>
        <p:spPr>
          <a:xfrm rot="19160486">
            <a:off x="4578276" y="2886531"/>
            <a:ext cx="589615" cy="6151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cania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06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ss, outdoor, field, sport&#10;&#10;Description automatically generated">
            <a:extLst>
              <a:ext uri="{FF2B5EF4-FFF2-40B4-BE49-F238E27FC236}">
                <a16:creationId xmlns:a16="http://schemas.microsoft.com/office/drawing/2014/main" id="{F5F6FFA0-A9AD-EA46-95EB-19143E05C3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55B6AEE0-8A5F-2C4F-81E5-918F82734EB5}"/>
              </a:ext>
            </a:extLst>
          </p:cNvPr>
          <p:cNvSpPr/>
          <p:nvPr/>
        </p:nvSpPr>
        <p:spPr>
          <a:xfrm>
            <a:off x="523935" y="2731993"/>
            <a:ext cx="2571689" cy="1141322"/>
          </a:xfrm>
          <a:prstGeom prst="roundRect">
            <a:avLst/>
          </a:prstGeom>
          <a:solidFill>
            <a:schemeClr val="accent1"/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1200" err="1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1317CF2-A49E-964F-A62D-1F02552177D0}"/>
              </a:ext>
            </a:extLst>
          </p:cNvPr>
          <p:cNvSpPr/>
          <p:nvPr/>
        </p:nvSpPr>
        <p:spPr>
          <a:xfrm>
            <a:off x="519420" y="3443957"/>
            <a:ext cx="2573276" cy="24470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2400" err="1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3C94070-1F09-764F-A18E-B78A83A0BBCF}"/>
              </a:ext>
            </a:extLst>
          </p:cNvPr>
          <p:cNvSpPr txBox="1"/>
          <p:nvPr/>
        </p:nvSpPr>
        <p:spPr>
          <a:xfrm>
            <a:off x="523936" y="2814111"/>
            <a:ext cx="257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+mj-lt"/>
              </a:rPr>
              <a:t>Sustainable Transport</a:t>
            </a:r>
            <a:endParaRPr lang="en-SE" sz="1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A5AD2AF-8B74-AA4F-88EB-10E6EB382737}"/>
              </a:ext>
            </a:extLst>
          </p:cNvPr>
          <p:cNvSpPr/>
          <p:nvPr/>
        </p:nvSpPr>
        <p:spPr>
          <a:xfrm>
            <a:off x="523935" y="3969784"/>
            <a:ext cx="2571689" cy="114132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1200" err="1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57550B-48D0-FE43-9DC1-7B609C452E3F}"/>
              </a:ext>
            </a:extLst>
          </p:cNvPr>
          <p:cNvSpPr/>
          <p:nvPr/>
        </p:nvSpPr>
        <p:spPr>
          <a:xfrm>
            <a:off x="519420" y="4673708"/>
            <a:ext cx="2573276" cy="2447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240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65DE9-3DD0-EC4A-9036-201C72C5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3C6E6-4335-4428-AB21-BBACF8148F3A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6CBFD18-3488-F34C-B2E3-7782FF3287D7}"/>
              </a:ext>
            </a:extLst>
          </p:cNvPr>
          <p:cNvSpPr txBox="1">
            <a:spLocks/>
          </p:cNvSpPr>
          <p:nvPr/>
        </p:nvSpPr>
        <p:spPr>
          <a:xfrm>
            <a:off x="429968" y="1115104"/>
            <a:ext cx="7854340" cy="16464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Tx/>
              <a:buChar char="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93763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58888" indent="-365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616075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Tx/>
              <a:buChar char="−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974850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cania Office" panose="00000500000000000000" pitchFamily="2" charset="0"/>
              <a:buChar char="–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335213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cania Office" panose="00000500000000000000" pitchFamily="2" charset="0"/>
              <a:buChar char="–"/>
              <a:defRPr sz="18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687638" indent="-352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cania Office" panose="00000500000000000000" pitchFamily="2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048000" indent="-360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cania Office" panose="00000500000000000000" pitchFamily="2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>
                <a:solidFill>
                  <a:schemeClr val="bg1"/>
                </a:solidFill>
                <a:latin typeface="+mj-lt"/>
              </a:rPr>
              <a:t>Sustainability at Scania</a:t>
            </a:r>
            <a:endParaRPr lang="en-SE" sz="3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3327B-3665-A24F-BBAD-E7EE58F01D21}"/>
              </a:ext>
            </a:extLst>
          </p:cNvPr>
          <p:cNvSpPr txBox="1"/>
          <p:nvPr/>
        </p:nvSpPr>
        <p:spPr>
          <a:xfrm>
            <a:off x="523936" y="4080577"/>
            <a:ext cx="25732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SE" sz="1600">
                <a:solidFill>
                  <a:schemeClr val="bg1"/>
                </a:solidFill>
                <a:latin typeface="+mj-lt"/>
              </a:rPr>
              <a:t>RESPONSIBLE BUSINESS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791F27-E684-DE44-B2EE-F7BD81A4C31F}"/>
              </a:ext>
            </a:extLst>
          </p:cNvPr>
          <p:cNvSpPr/>
          <p:nvPr/>
        </p:nvSpPr>
        <p:spPr>
          <a:xfrm>
            <a:off x="482378" y="4678018"/>
            <a:ext cx="2601443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200">
                <a:solidFill>
                  <a:schemeClr val="bg1"/>
                </a:solidFill>
                <a:latin typeface="Scania Office" pitchFamily="2" charset="77"/>
              </a:rPr>
              <a:t>Doing things right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9C9684E-24DF-0548-9C73-8E6C34D6AFF6}"/>
              </a:ext>
            </a:extLst>
          </p:cNvPr>
          <p:cNvSpPr/>
          <p:nvPr/>
        </p:nvSpPr>
        <p:spPr>
          <a:xfrm>
            <a:off x="3272758" y="3967829"/>
            <a:ext cx="1294327" cy="1115799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1100" err="1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9C16FD5D-6571-0648-9EC3-0AB8F483716D}"/>
              </a:ext>
            </a:extLst>
          </p:cNvPr>
          <p:cNvSpPr/>
          <p:nvPr/>
        </p:nvSpPr>
        <p:spPr>
          <a:xfrm>
            <a:off x="4373902" y="3375401"/>
            <a:ext cx="1294327" cy="1115799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2400" err="1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B6F3D42F-3C0B-AA47-B356-34FDB490EF85}"/>
              </a:ext>
            </a:extLst>
          </p:cNvPr>
          <p:cNvSpPr/>
          <p:nvPr/>
        </p:nvSpPr>
        <p:spPr>
          <a:xfrm>
            <a:off x="5468606" y="3967829"/>
            <a:ext cx="1294327" cy="1115799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2400" err="1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DDB9EFD2-912B-484E-8B4C-EEE92B171D07}"/>
              </a:ext>
            </a:extLst>
          </p:cNvPr>
          <p:cNvSpPr/>
          <p:nvPr/>
        </p:nvSpPr>
        <p:spPr>
          <a:xfrm>
            <a:off x="6563310" y="3375401"/>
            <a:ext cx="1294327" cy="1115799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240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52297A-ECBF-8645-9572-9B28FA5D5B84}"/>
              </a:ext>
            </a:extLst>
          </p:cNvPr>
          <p:cNvSpPr/>
          <p:nvPr/>
        </p:nvSpPr>
        <p:spPr>
          <a:xfrm>
            <a:off x="3272758" y="4368501"/>
            <a:ext cx="130076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1100">
                <a:solidFill>
                  <a:prstClr val="white"/>
                </a:solidFill>
              </a:rPr>
              <a:t>Environmental</a:t>
            </a:r>
            <a:br>
              <a:rPr lang="en-GB" sz="1100">
                <a:solidFill>
                  <a:prstClr val="white"/>
                </a:solidFill>
              </a:rPr>
            </a:br>
            <a:r>
              <a:rPr lang="en-GB" sz="1100">
                <a:solidFill>
                  <a:prstClr val="white"/>
                </a:solidFill>
              </a:rPr>
              <a:t>footprint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B62043E-79C4-324B-8829-AF552B26937F}"/>
              </a:ext>
            </a:extLst>
          </p:cNvPr>
          <p:cNvSpPr/>
          <p:nvPr/>
        </p:nvSpPr>
        <p:spPr>
          <a:xfrm>
            <a:off x="4393220" y="3755597"/>
            <a:ext cx="130076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1100">
                <a:solidFill>
                  <a:schemeClr val="bg1"/>
                </a:solidFill>
              </a:rPr>
              <a:t>Diversity and </a:t>
            </a:r>
            <a:br>
              <a:rPr lang="en-US" sz="1100">
                <a:solidFill>
                  <a:schemeClr val="bg1"/>
                </a:solidFill>
              </a:rPr>
            </a:br>
            <a:r>
              <a:rPr lang="en-US" sz="1100">
                <a:solidFill>
                  <a:schemeClr val="bg1"/>
                </a:solidFill>
              </a:rPr>
              <a:t>inclusion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B79E31-9CF0-B04E-AE7F-EA8E4C9B0A5E}"/>
              </a:ext>
            </a:extLst>
          </p:cNvPr>
          <p:cNvSpPr/>
          <p:nvPr/>
        </p:nvSpPr>
        <p:spPr>
          <a:xfrm>
            <a:off x="5462166" y="4331458"/>
            <a:ext cx="130076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1100">
                <a:solidFill>
                  <a:schemeClr val="bg1"/>
                </a:solidFill>
              </a:rPr>
              <a:t>Health and </a:t>
            </a:r>
            <a:br>
              <a:rPr lang="en-US" sz="1100">
                <a:solidFill>
                  <a:schemeClr val="bg1"/>
                </a:solidFill>
              </a:rPr>
            </a:br>
            <a:r>
              <a:rPr lang="en-US" sz="1100">
                <a:solidFill>
                  <a:schemeClr val="bg1"/>
                </a:solidFill>
              </a:rPr>
              <a:t>safety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5C76850-5FA4-2840-84E8-212408C8C2F3}"/>
              </a:ext>
            </a:extLst>
          </p:cNvPr>
          <p:cNvSpPr/>
          <p:nvPr/>
        </p:nvSpPr>
        <p:spPr>
          <a:xfrm>
            <a:off x="6569750" y="3668056"/>
            <a:ext cx="1300768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1100">
                <a:solidFill>
                  <a:schemeClr val="bg1"/>
                </a:solidFill>
              </a:rPr>
              <a:t>Human </a:t>
            </a:r>
            <a:br>
              <a:rPr lang="en-US" sz="1100">
                <a:solidFill>
                  <a:schemeClr val="bg1"/>
                </a:solidFill>
              </a:rPr>
            </a:br>
            <a:r>
              <a:rPr lang="en-US" sz="1100">
                <a:solidFill>
                  <a:schemeClr val="bg1"/>
                </a:solidFill>
              </a:rPr>
              <a:t>and </a:t>
            </a:r>
            <a:r>
              <a:rPr lang="en-US" sz="1100" err="1">
                <a:solidFill>
                  <a:schemeClr val="bg1"/>
                </a:solidFill>
              </a:rPr>
              <a:t>labour</a:t>
            </a:r>
            <a:r>
              <a:rPr lang="en-US" sz="1100">
                <a:solidFill>
                  <a:schemeClr val="bg1"/>
                </a:solidFill>
              </a:rPr>
              <a:t> </a:t>
            </a:r>
            <a:br>
              <a:rPr lang="en-US" sz="1100">
                <a:solidFill>
                  <a:schemeClr val="bg1"/>
                </a:solidFill>
              </a:rPr>
            </a:br>
            <a:r>
              <a:rPr lang="en-US" sz="1100">
                <a:solidFill>
                  <a:schemeClr val="bg1"/>
                </a:solidFill>
              </a:rPr>
              <a:t>rights</a:t>
            </a:r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2451CF1B-F345-A948-94C3-D638CB170C2E}"/>
              </a:ext>
            </a:extLst>
          </p:cNvPr>
          <p:cNvSpPr/>
          <p:nvPr/>
        </p:nvSpPr>
        <p:spPr>
          <a:xfrm>
            <a:off x="7664454" y="3967830"/>
            <a:ext cx="1294327" cy="1115799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2400" err="1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A11E770-7E77-4147-9585-4C86AAF42418}"/>
              </a:ext>
            </a:extLst>
          </p:cNvPr>
          <p:cNvSpPr/>
          <p:nvPr/>
        </p:nvSpPr>
        <p:spPr>
          <a:xfrm>
            <a:off x="7664452" y="4316557"/>
            <a:ext cx="1287889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1100">
                <a:solidFill>
                  <a:schemeClr val="bg1"/>
                </a:solidFill>
              </a:rPr>
              <a:t>Business</a:t>
            </a:r>
            <a:br>
              <a:rPr lang="en-US" sz="1100">
                <a:solidFill>
                  <a:schemeClr val="bg1"/>
                </a:solidFill>
              </a:rPr>
            </a:br>
            <a:r>
              <a:rPr lang="en-US" sz="1100">
                <a:solidFill>
                  <a:schemeClr val="bg1"/>
                </a:solidFill>
              </a:rPr>
              <a:t>ethics</a:t>
            </a:r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4EFBDB44-A76E-6544-92C5-67C0633C7E74}"/>
              </a:ext>
            </a:extLst>
          </p:cNvPr>
          <p:cNvSpPr/>
          <p:nvPr/>
        </p:nvSpPr>
        <p:spPr>
          <a:xfrm>
            <a:off x="8765598" y="3381841"/>
            <a:ext cx="1294327" cy="1115799"/>
          </a:xfrm>
          <a:prstGeom prst="hexagon">
            <a:avLst/>
          </a:prstGeom>
          <a:solidFill>
            <a:schemeClr val="accent6">
              <a:lumMod val="75000"/>
            </a:schemeClr>
          </a:solidFill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2400" err="1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C4D830-A6FB-B24F-A84B-5886AB54C730}"/>
              </a:ext>
            </a:extLst>
          </p:cNvPr>
          <p:cNvSpPr/>
          <p:nvPr/>
        </p:nvSpPr>
        <p:spPr>
          <a:xfrm>
            <a:off x="8772036" y="3745441"/>
            <a:ext cx="130076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1100">
                <a:solidFill>
                  <a:schemeClr val="bg1"/>
                </a:solidFill>
              </a:rPr>
              <a:t>Community </a:t>
            </a:r>
            <a:br>
              <a:rPr lang="en-US" sz="1100">
                <a:solidFill>
                  <a:schemeClr val="bg1"/>
                </a:solidFill>
              </a:rPr>
            </a:br>
            <a:r>
              <a:rPr lang="en-US" sz="1100">
                <a:solidFill>
                  <a:schemeClr val="bg1"/>
                </a:solidFill>
              </a:rPr>
              <a:t>engagement</a:t>
            </a: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6C276A8E-500E-C441-BEFB-FBC0315308B3}"/>
              </a:ext>
            </a:extLst>
          </p:cNvPr>
          <p:cNvSpPr/>
          <p:nvPr/>
        </p:nvSpPr>
        <p:spPr>
          <a:xfrm>
            <a:off x="3272758" y="2750689"/>
            <a:ext cx="1294327" cy="1115799"/>
          </a:xfrm>
          <a:prstGeom prst="hexagon">
            <a:avLst/>
          </a:prstGeom>
          <a:solidFill>
            <a:schemeClr val="accent1"/>
          </a:solidFill>
          <a:ln w="444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1100" err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942534-7686-6148-9DC9-AF4AFF26767A}"/>
              </a:ext>
            </a:extLst>
          </p:cNvPr>
          <p:cNvSpPr/>
          <p:nvPr/>
        </p:nvSpPr>
        <p:spPr>
          <a:xfrm>
            <a:off x="3292076" y="3070566"/>
            <a:ext cx="1300768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sv-SE" sz="1100">
                <a:solidFill>
                  <a:schemeClr val="bg1"/>
                </a:solidFill>
              </a:rPr>
              <a:t>Energy </a:t>
            </a:r>
            <a:br>
              <a:rPr lang="sv-SE" sz="1100">
                <a:solidFill>
                  <a:schemeClr val="bg1"/>
                </a:solidFill>
              </a:rPr>
            </a:br>
            <a:r>
              <a:rPr lang="en-GB" sz="1100">
                <a:solidFill>
                  <a:schemeClr val="bg1"/>
                </a:solidFill>
              </a:rPr>
              <a:t>efficiency</a:t>
            </a:r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70FD12D5-2B2E-854E-83D8-65379F5D98D2}"/>
              </a:ext>
            </a:extLst>
          </p:cNvPr>
          <p:cNvSpPr/>
          <p:nvPr/>
        </p:nvSpPr>
        <p:spPr>
          <a:xfrm>
            <a:off x="4367463" y="2158261"/>
            <a:ext cx="1294327" cy="1115799"/>
          </a:xfrm>
          <a:prstGeom prst="hexagon">
            <a:avLst/>
          </a:prstGeom>
          <a:solidFill>
            <a:schemeClr val="accent1"/>
          </a:solidFill>
          <a:ln w="444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1100" err="1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5456A0C-ADCC-5148-A8F8-DF323996335A}"/>
              </a:ext>
            </a:extLst>
          </p:cNvPr>
          <p:cNvSpPr/>
          <p:nvPr/>
        </p:nvSpPr>
        <p:spPr>
          <a:xfrm>
            <a:off x="4371283" y="2385154"/>
            <a:ext cx="1300768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sv-SE" sz="1100" err="1">
                <a:solidFill>
                  <a:schemeClr val="bg1"/>
                </a:solidFill>
              </a:rPr>
              <a:t>Renewable</a:t>
            </a:r>
            <a:r>
              <a:rPr lang="sv-SE" sz="1100">
                <a:solidFill>
                  <a:schemeClr val="bg1"/>
                </a:solidFill>
              </a:rPr>
              <a:t> </a:t>
            </a:r>
            <a:r>
              <a:rPr lang="sv-SE" sz="1100" err="1">
                <a:solidFill>
                  <a:schemeClr val="bg1"/>
                </a:solidFill>
              </a:rPr>
              <a:t>fuels</a:t>
            </a:r>
            <a:r>
              <a:rPr lang="sv-SE" sz="1100">
                <a:solidFill>
                  <a:schemeClr val="bg1"/>
                </a:solidFill>
              </a:rPr>
              <a:t> and </a:t>
            </a:r>
            <a:r>
              <a:rPr lang="sv-SE" sz="1100" err="1">
                <a:solidFill>
                  <a:schemeClr val="bg1"/>
                </a:solidFill>
              </a:rPr>
              <a:t>electrification</a:t>
            </a:r>
            <a:endParaRPr lang="sv-SE" sz="1100">
              <a:solidFill>
                <a:schemeClr val="bg1"/>
              </a:solidFill>
            </a:endParaRP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51AA0854-75F9-8D47-A6C4-93918CEB2C39}"/>
              </a:ext>
            </a:extLst>
          </p:cNvPr>
          <p:cNvSpPr/>
          <p:nvPr/>
        </p:nvSpPr>
        <p:spPr>
          <a:xfrm>
            <a:off x="5468606" y="2750983"/>
            <a:ext cx="1294327" cy="1115799"/>
          </a:xfrm>
          <a:prstGeom prst="hexagon">
            <a:avLst/>
          </a:prstGeom>
          <a:solidFill>
            <a:schemeClr val="accent1"/>
          </a:solidFill>
          <a:ln w="44450">
            <a:solidFill>
              <a:schemeClr val="accent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endParaRPr lang="en-SE" sz="1100" err="1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C2F96D-8EF5-4646-9E97-57258B36A655}"/>
              </a:ext>
            </a:extLst>
          </p:cNvPr>
          <p:cNvSpPr/>
          <p:nvPr/>
        </p:nvSpPr>
        <p:spPr>
          <a:xfrm>
            <a:off x="5475045" y="3006253"/>
            <a:ext cx="1300768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sv-SE" sz="1100">
                <a:solidFill>
                  <a:schemeClr val="bg1"/>
                </a:solidFill>
              </a:rPr>
              <a:t>Smart</a:t>
            </a:r>
            <a:br>
              <a:rPr lang="sv-SE" sz="1100">
                <a:solidFill>
                  <a:schemeClr val="bg1"/>
                </a:solidFill>
              </a:rPr>
            </a:br>
            <a:r>
              <a:rPr lang="sv-SE" sz="1100">
                <a:solidFill>
                  <a:schemeClr val="bg1"/>
                </a:solidFill>
              </a:rPr>
              <a:t>and </a:t>
            </a:r>
            <a:r>
              <a:rPr lang="sv-SE" sz="1100" err="1">
                <a:solidFill>
                  <a:schemeClr val="bg1"/>
                </a:solidFill>
              </a:rPr>
              <a:t>safe</a:t>
            </a:r>
            <a:r>
              <a:rPr lang="sv-SE" sz="1100">
                <a:solidFill>
                  <a:schemeClr val="bg1"/>
                </a:solidFill>
              </a:rPr>
              <a:t> </a:t>
            </a:r>
            <a:br>
              <a:rPr lang="sv-SE" sz="1100">
                <a:solidFill>
                  <a:schemeClr val="bg1"/>
                </a:solidFill>
              </a:rPr>
            </a:br>
            <a:r>
              <a:rPr lang="sv-SE" sz="110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0959EB3-CFC0-094E-AD90-3C34405E9258}"/>
              </a:ext>
            </a:extLst>
          </p:cNvPr>
          <p:cNvSpPr/>
          <p:nvPr/>
        </p:nvSpPr>
        <p:spPr>
          <a:xfrm>
            <a:off x="514349" y="3446995"/>
            <a:ext cx="2601443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GB" sz="1200">
                <a:solidFill>
                  <a:schemeClr val="bg1"/>
                </a:solidFill>
                <a:latin typeface="Scania Office" pitchFamily="2" charset="77"/>
              </a:rPr>
              <a:t>Doing the right things</a:t>
            </a:r>
          </a:p>
        </p:txBody>
      </p:sp>
      <p:pic>
        <p:nvPicPr>
          <p:cNvPr id="43" name="ScaniaSymbol">
            <a:extLst>
              <a:ext uri="{FF2B5EF4-FFF2-40B4-BE49-F238E27FC236}">
                <a16:creationId xmlns:a16="http://schemas.microsoft.com/office/drawing/2014/main" id="{9172CF81-43CE-494D-A434-C166878680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22977" r="20094" b="23512"/>
          <a:stretch/>
        </p:blipFill>
        <p:spPr>
          <a:xfrm>
            <a:off x="11391926" y="261969"/>
            <a:ext cx="595533" cy="53813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0DEF6-A847-4BDA-ABB1-BE78C534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52AFEB-8AA7-4FB8-94F7-C9C658FB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Info class internal Department / Name / Subject</a:t>
            </a:r>
          </a:p>
        </p:txBody>
      </p:sp>
    </p:spTree>
    <p:extLst>
      <p:ext uri="{BB962C8B-B14F-4D97-AF65-F5344CB8AC3E}">
        <p14:creationId xmlns:p14="http://schemas.microsoft.com/office/powerpoint/2010/main" val="20515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0E07D27-108B-408B-A511-9DA9A1D9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787096"/>
            <a:ext cx="6029829" cy="4162854"/>
          </a:xfrm>
        </p:spPr>
        <p:txBody>
          <a:bodyPr/>
          <a:lstStyle/>
          <a:p>
            <a:pPr marL="285750" indent="-285750"/>
            <a:r>
              <a:rPr lang="en-GB" sz="1800"/>
              <a:t>Scania has a long history of using social dialogue to reach better results</a:t>
            </a:r>
          </a:p>
          <a:p>
            <a:pPr marL="285750" indent="-285750"/>
            <a:r>
              <a:rPr lang="en-GB" sz="1800"/>
              <a:t>The </a:t>
            </a:r>
            <a:r>
              <a:rPr lang="en-GB" sz="1800" i="1"/>
              <a:t>Global labour relations principles and improvement program </a:t>
            </a:r>
            <a:r>
              <a:rPr lang="en-GB" sz="1800"/>
              <a:t>is about to be rolled out globally</a:t>
            </a:r>
          </a:p>
          <a:p>
            <a:pPr marL="285750" indent="-285750"/>
            <a:r>
              <a:rPr lang="en-GB" sz="1800"/>
              <a:t>We believe that meaningful social dialogue and equality are key to a just transition, and our engagement with the Global Deal initiative reflects this belief</a:t>
            </a:r>
            <a:endParaRPr lang="en-GB" sz="1800" i="1"/>
          </a:p>
          <a:p>
            <a:endParaRPr lang="en-GB" sz="180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E165257-F70B-4B4A-9D88-C1EDC1C8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cania Office Headline Bold" panose="00000805000000000000" pitchFamily="2" charset="0"/>
              </a:rPr>
              <a:t>social dialogue</a:t>
            </a:r>
            <a:endParaRPr lang="en-GB">
              <a:latin typeface="Scania Office Headline Bold" panose="00000805000000000000" pitchFamily="2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6FA2AF9-7EE6-467A-86ED-46E7CA43B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99" y="4774172"/>
            <a:ext cx="5073904" cy="154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FB473C8-9062-4213-8297-BCDAE3583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327" y="3429000"/>
            <a:ext cx="4907148" cy="298211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45DBD1B-559C-40D5-9A77-A977351D5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888" y="446889"/>
            <a:ext cx="4884003" cy="27489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688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01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Eng U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VERSIONTEXTBOX" val="1.0"/>
</p:tagLst>
</file>

<file path=ppt/theme/theme1.xml><?xml version="1.0" encoding="utf-8"?>
<a:theme xmlns:a="http://schemas.openxmlformats.org/drawingml/2006/main" name="3_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ania16_9 - Scania Sans" id="{B6C047AE-0590-4D09-84F4-3230DFAF2DDA}" vid="{1D15E9BF-811A-4245-811C-DCA92409473D}"/>
    </a:ext>
  </a:extLst>
</a:theme>
</file>

<file path=ppt/theme/theme10.xml><?xml version="1.0" encoding="utf-8"?>
<a:theme xmlns:a="http://schemas.openxmlformats.org/drawingml/2006/main" name="26_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ania16_9 - Scania Sans" id="{B6C047AE-0590-4D09-84F4-3230DFAF2DDA}" vid="{1D15E9BF-811A-4245-811C-DCA92409473D}"/>
    </a:ext>
  </a:extLst>
</a:theme>
</file>

<file path=ppt/theme/theme11.xml><?xml version="1.0" encoding="utf-8"?>
<a:theme xmlns:a="http://schemas.openxmlformats.org/drawingml/2006/main" name="5_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53D41449-B3D9-4827-94C9-2702B644F5E7}" vid="{5DCC93E4-9B24-4298-85A6-A8FE64996760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ania16_9 - Scania Sans" id="{B6C047AE-0590-4D09-84F4-3230DFAF2DDA}" vid="{1D15E9BF-811A-4245-811C-DCA92409473D}"/>
    </a:ext>
  </a:extLst>
</a:theme>
</file>

<file path=ppt/theme/theme3.xml><?xml version="1.0" encoding="utf-8"?>
<a:theme xmlns:a="http://schemas.openxmlformats.org/drawingml/2006/main" name="16_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53D41449-B3D9-4827-94C9-2702B644F5E7}" vid="{5DCC93E4-9B24-4298-85A6-A8FE64996760}"/>
    </a:ext>
  </a:extLst>
</a:theme>
</file>

<file path=ppt/theme/theme4.xml><?xml version="1.0" encoding="utf-8"?>
<a:theme xmlns:a="http://schemas.openxmlformats.org/drawingml/2006/main" name="1_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53D41449-B3D9-4827-94C9-2702B644F5E7}" vid="{5DCC93E4-9B24-4298-85A6-A8FE64996760}"/>
    </a:ext>
  </a:extLst>
</a:theme>
</file>

<file path=ppt/theme/theme5.xml><?xml version="1.0" encoding="utf-8"?>
<a:theme xmlns:a="http://schemas.openxmlformats.org/drawingml/2006/main" name="2_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ania.potx" id="{6D11357C-1CEF-4D37-BD73-3FEFB9F3EC08}" vid="{3BCB644F-8ED9-4F00-BD57-A4E9127B1802}"/>
    </a:ext>
  </a:extLst>
</a:theme>
</file>

<file path=ppt/theme/theme6.xml><?xml version="1.0" encoding="utf-8"?>
<a:theme xmlns:a="http://schemas.openxmlformats.org/drawingml/2006/main" name="4_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53D41449-B3D9-4827-94C9-2702B644F5E7}" vid="{5DCC93E4-9B24-4298-85A6-A8FE64996760}"/>
    </a:ext>
  </a:extLst>
</a:theme>
</file>

<file path=ppt/theme/theme7.xml><?xml version="1.0" encoding="utf-8"?>
<a:theme xmlns:a="http://schemas.openxmlformats.org/drawingml/2006/main" name="24_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ania16_9 - Scania Sans" id="{B6C047AE-0590-4D09-84F4-3230DFAF2DDA}" vid="{1D15E9BF-811A-4245-811C-DCA92409473D}"/>
    </a:ext>
  </a:extLst>
</a:theme>
</file>

<file path=ppt/theme/theme8.xml><?xml version="1.0" encoding="utf-8"?>
<a:theme xmlns:a="http://schemas.openxmlformats.org/drawingml/2006/main" name="25_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ania16_9 - Scania Sans" id="{B6C047AE-0590-4D09-84F4-3230DFAF2DDA}" vid="{1D15E9BF-811A-4245-811C-DCA92409473D}"/>
    </a:ext>
  </a:extLst>
</a:theme>
</file>

<file path=ppt/theme/theme9.xml><?xml version="1.0" encoding="utf-8"?>
<a:theme xmlns:a="http://schemas.openxmlformats.org/drawingml/2006/main" name="6_Scania">
  <a:themeElements>
    <a:clrScheme name="Scania">
      <a:dk1>
        <a:sysClr val="windowText" lastClr="000000"/>
      </a:dk1>
      <a:lt1>
        <a:sysClr val="window" lastClr="FFFFFF"/>
      </a:lt1>
      <a:dk2>
        <a:srgbClr val="D6001C"/>
      </a:dk2>
      <a:lt2>
        <a:srgbClr val="CEB888"/>
      </a:lt2>
      <a:accent1>
        <a:srgbClr val="041E42"/>
      </a:accent1>
      <a:accent2>
        <a:srgbClr val="97999B"/>
      </a:accent2>
      <a:accent3>
        <a:srgbClr val="C8C9C7"/>
      </a:accent3>
      <a:accent4>
        <a:srgbClr val="E3520C"/>
      </a:accent4>
      <a:accent5>
        <a:srgbClr val="94A596"/>
      </a:accent5>
      <a:accent6>
        <a:srgbClr val="2C5234"/>
      </a:accent6>
      <a:hlink>
        <a:srgbClr val="281E42"/>
      </a:hlink>
      <a:folHlink>
        <a:srgbClr val="281E42"/>
      </a:folHlink>
    </a:clrScheme>
    <a:fontScheme name="Nordea">
      <a:majorFont>
        <a:latin typeface="Scania Office Headline Bold"/>
        <a:ea typeface=""/>
        <a:cs typeface=""/>
      </a:majorFont>
      <a:minorFont>
        <a:latin typeface="Scania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12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1200"/>
          </a:spcBef>
          <a:defRPr sz="2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ania16_9 - Scania Sans" id="{B6C047AE-0590-4D09-84F4-3230DFAF2DDA}" vid="{1D15E9BF-811A-4245-811C-DCA9240947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CB286EB05BB478BA8BC1D14B3CDC3" ma:contentTypeVersion="2" ma:contentTypeDescription="Create a new document." ma:contentTypeScope="" ma:versionID="9db08ad69bf90021d963f9ffc26bf6c5">
  <xsd:schema xmlns:xsd="http://www.w3.org/2001/XMLSchema" xmlns:xs="http://www.w3.org/2001/XMLSchema" xmlns:p="http://schemas.microsoft.com/office/2006/metadata/properties" xmlns:ns2="ea092917-771e-4d88-9703-5054564fc2d6" targetNamespace="http://schemas.microsoft.com/office/2006/metadata/properties" ma:root="true" ma:fieldsID="09976d3cc88473a6fca91a69d5dbc3f9" ns2:_="">
    <xsd:import namespace="ea092917-771e-4d88-9703-5054564fc2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92917-771e-4d88-9703-5054564fc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D79F6F-7652-45F0-8D7D-8BC11CCB54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4DD0A8-B374-4AE4-9FF3-0FC815ECD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092917-771e-4d88-9703-5054564fc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04D73-C540-4A22-805F-7885300BB7C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e9e1b94-8ef2-43c7-bcd9-0efd6758c161"/>
    <ds:schemaRef ds:uri="http://purl.org/dc/terms/"/>
    <ds:schemaRef ds:uri="b4abb997-dea1-4cf5-91f5-4d1d18f9f3c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Scania</Template>
  <TotalTime>331</TotalTime>
  <Words>211</Words>
  <Application>Microsoft Office PowerPoint</Application>
  <PresentationFormat>Widescreen</PresentationFormat>
  <Paragraphs>38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Arial</vt:lpstr>
      <vt:lpstr>Calibri</vt:lpstr>
      <vt:lpstr>Scania Office</vt:lpstr>
      <vt:lpstr>Scania Office Bold</vt:lpstr>
      <vt:lpstr>Scania Office Headline</vt:lpstr>
      <vt:lpstr>Scania Office Headline Bold</vt:lpstr>
      <vt:lpstr>3_Scania</vt:lpstr>
      <vt:lpstr>9_Scania</vt:lpstr>
      <vt:lpstr>16_Scania</vt:lpstr>
      <vt:lpstr>1_Scania</vt:lpstr>
      <vt:lpstr>2_Scania</vt:lpstr>
      <vt:lpstr>4_Scania</vt:lpstr>
      <vt:lpstr>24_Scania</vt:lpstr>
      <vt:lpstr>25_Scania</vt:lpstr>
      <vt:lpstr>6_Scania</vt:lpstr>
      <vt:lpstr>26_Scania</vt:lpstr>
      <vt:lpstr>5_Scania</vt:lpstr>
      <vt:lpstr>sustainability, climate and just Transition  </vt:lpstr>
      <vt:lpstr>PowerPoint Presentation</vt:lpstr>
      <vt:lpstr>strategic sustainability approach </vt:lpstr>
      <vt:lpstr>PowerPoint Presentation</vt:lpstr>
      <vt:lpstr>social dialogue</vt:lpstr>
      <vt:lpstr>PowerPoint Presentation</vt:lpstr>
    </vt:vector>
  </TitlesOfParts>
  <Company>Scania CV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Hansson Maria</dc:creator>
  <cp:lastModifiedBy>Osbäck Lisa</cp:lastModifiedBy>
  <cp:revision>18</cp:revision>
  <dcterms:created xsi:type="dcterms:W3CDTF">2016-08-30T05:49:31Z</dcterms:created>
  <dcterms:modified xsi:type="dcterms:W3CDTF">2021-11-16T08:53:38Z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f2ec83-e677-438d-afb7-4c7c0dbc872b_Enabled">
    <vt:lpwstr>True</vt:lpwstr>
  </property>
  <property fmtid="{D5CDD505-2E9C-101B-9397-08002B2CF9AE}" pid="3" name="MSIP_Label_a7f2ec83-e677-438d-afb7-4c7c0dbc872b_SiteId">
    <vt:lpwstr>3bc062e4-ac9d-4c17-b4dd-3aad637ff1ac</vt:lpwstr>
  </property>
  <property fmtid="{D5CDD505-2E9C-101B-9397-08002B2CF9AE}" pid="4" name="MSIP_Label_a7f2ec83-e677-438d-afb7-4c7c0dbc872b_Ref">
    <vt:lpwstr>https://api.informationprotection.azure.com/api/3bc062e4-ac9d-4c17-b4dd-3aad637ff1ac</vt:lpwstr>
  </property>
  <property fmtid="{D5CDD505-2E9C-101B-9397-08002B2CF9AE}" pid="5" name="MSIP_Label_a7f2ec83-e677-438d-afb7-4c7c0dbc872b_Owner">
    <vt:lpwstr>moa.gezelius@scania.com</vt:lpwstr>
  </property>
  <property fmtid="{D5CDD505-2E9C-101B-9397-08002B2CF9AE}" pid="6" name="MSIP_Label_a7f2ec83-e677-438d-afb7-4c7c0dbc872b_SetDate">
    <vt:lpwstr>2018-04-17T11:25:35.0194081+02:00</vt:lpwstr>
  </property>
  <property fmtid="{D5CDD505-2E9C-101B-9397-08002B2CF9AE}" pid="7" name="MSIP_Label_a7f2ec83-e677-438d-afb7-4c7c0dbc872b_Name">
    <vt:lpwstr>Internal</vt:lpwstr>
  </property>
  <property fmtid="{D5CDD505-2E9C-101B-9397-08002B2CF9AE}" pid="8" name="MSIP_Label_a7f2ec83-e677-438d-afb7-4c7c0dbc872b_Application">
    <vt:lpwstr>Microsoft Azure Information Protection</vt:lpwstr>
  </property>
  <property fmtid="{D5CDD505-2E9C-101B-9397-08002B2CF9AE}" pid="9" name="MSIP_Label_a7f2ec83-e677-438d-afb7-4c7c0dbc872b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ContentTypeId">
    <vt:lpwstr>0x010100C04CB286EB05BB478BA8BC1D14B3CDC3</vt:lpwstr>
  </property>
</Properties>
</file>